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70" r:id="rId12"/>
    <p:sldId id="269" r:id="rId13"/>
    <p:sldId id="273" r:id="rId14"/>
    <p:sldId id="260" r:id="rId15"/>
    <p:sldId id="259" r:id="rId16"/>
    <p:sldId id="258" r:id="rId17"/>
    <p:sldId id="272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9285E-7933-4459-BBB6-552A76F4DE63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E32A1-189C-40C9-8DC6-A0F3EFDA2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966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68C1F-00CA-4EC7-8977-3929E58D885A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7CA07-6A22-4846-A682-BC3DDE990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12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66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4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84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1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31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1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82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62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08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44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00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FD0B3-92B5-402D-A4C3-60DCF58BCCA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964E-C933-4342-A0EC-D810221CC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8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le3-h1yxc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le3-h1yxc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Dreadful Menace – Lesson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Lesson 1 - To </a:t>
            </a:r>
            <a:r>
              <a:rPr lang="en-GB" sz="3600" dirty="0"/>
              <a:t>be able to discuss and evaluate how authors use language </a:t>
            </a:r>
            <a:endParaRPr lang="en-GB" sz="3600" dirty="0" smtClean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Children </a:t>
            </a:r>
            <a:r>
              <a:rPr lang="en-GB" sz="3600" dirty="0"/>
              <a:t>produce an initial response to the poem</a:t>
            </a:r>
          </a:p>
        </p:txBody>
      </p:sp>
    </p:spTree>
    <p:extLst>
      <p:ext uri="{BB962C8B-B14F-4D97-AF65-F5344CB8AC3E}">
        <p14:creationId xmlns:p14="http://schemas.microsoft.com/office/powerpoint/2010/main" val="14002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300" y="1690688"/>
            <a:ext cx="1160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smtClean="0"/>
          </a:p>
          <a:p>
            <a:endParaRPr lang="en-GB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2750" y="440541"/>
            <a:ext cx="11264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Look </a:t>
            </a:r>
            <a:r>
              <a:rPr lang="en-GB" sz="2800" dirty="0"/>
              <a:t>at the list of things to personify- together have a go at a few of the personification sentences.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6831" t="24870" r="16741" b="39795"/>
          <a:stretch/>
        </p:blipFill>
        <p:spPr>
          <a:xfrm>
            <a:off x="483093" y="1526620"/>
            <a:ext cx="11124213" cy="47598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69906" y="4386893"/>
            <a:ext cx="713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</a:t>
            </a:r>
            <a:r>
              <a:rPr lang="en-GB" sz="3200" dirty="0" smtClean="0"/>
              <a:t>ind howling through the valley 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90803" y="5411281"/>
            <a:ext cx="713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</a:t>
            </a:r>
            <a:r>
              <a:rPr lang="en-GB" sz="3200" dirty="0" smtClean="0"/>
              <a:t>ancing across the landscape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40250" y="3009823"/>
            <a:ext cx="713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snow slumbering like a sleeping giant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9016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Dreadful Menace – Lesson 2</a:t>
            </a:r>
            <a:endParaRPr lang="en-GB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41300" y="1690688"/>
            <a:ext cx="1160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smtClean="0"/>
          </a:p>
          <a:p>
            <a:endParaRPr lang="en-GB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1300" y="1690688"/>
            <a:ext cx="11264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Complete </a:t>
            </a:r>
            <a:r>
              <a:rPr lang="en-GB" sz="2800" dirty="0"/>
              <a:t>as many as they can before looking together at resource 2b. </a:t>
            </a:r>
          </a:p>
        </p:txBody>
      </p:sp>
    </p:spTree>
    <p:extLst>
      <p:ext uri="{BB962C8B-B14F-4D97-AF65-F5344CB8AC3E}">
        <p14:creationId xmlns:p14="http://schemas.microsoft.com/office/powerpoint/2010/main" val="231500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300" y="1690688"/>
            <a:ext cx="1160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smtClean="0"/>
          </a:p>
          <a:p>
            <a:endParaRPr lang="en-GB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2750" y="0"/>
            <a:ext cx="11264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Every </a:t>
            </a:r>
            <a:r>
              <a:rPr lang="en-GB" sz="2800" dirty="0"/>
              <a:t>line should not be personified. Together discuss the structure- how does the author ensure cohesion and flow between sentences?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3919" t="18535" r="24278" b="13585"/>
          <a:stretch/>
        </p:blipFill>
        <p:spPr>
          <a:xfrm>
            <a:off x="3633304" y="954107"/>
            <a:ext cx="4823792" cy="578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5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Dreadful Menace – Lesson 3</a:t>
            </a:r>
            <a:endParaRPr lang="en-GB" sz="4800" dirty="0"/>
          </a:p>
        </p:txBody>
      </p:sp>
      <p:sp>
        <p:nvSpPr>
          <p:cNvPr id="4" name="Rectangle 3"/>
          <p:cNvSpPr/>
          <p:nvPr/>
        </p:nvSpPr>
        <p:spPr>
          <a:xfrm>
            <a:off x="247650" y="1507340"/>
            <a:ext cx="118046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9007" y="1768950"/>
            <a:ext cx="10595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/>
              <a:t>To create a poem using writing as a model for their own</a:t>
            </a:r>
          </a:p>
        </p:txBody>
      </p:sp>
    </p:spTree>
    <p:extLst>
      <p:ext uri="{BB962C8B-B14F-4D97-AF65-F5344CB8AC3E}">
        <p14:creationId xmlns:p14="http://schemas.microsoft.com/office/powerpoint/2010/main" val="10618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742" t="27508" r="18012" b="10909"/>
          <a:stretch/>
        </p:blipFill>
        <p:spPr>
          <a:xfrm>
            <a:off x="1854200" y="228599"/>
            <a:ext cx="8483600" cy="621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1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393700"/>
            <a:ext cx="11036300" cy="5783263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Challenge 1: Use the word bank, sentence starters and personification examples to write a ‘Dreadful Menace’ description.</a:t>
            </a:r>
          </a:p>
          <a:p>
            <a:endParaRPr lang="en-GB" dirty="0"/>
          </a:p>
          <a:p>
            <a:r>
              <a:rPr lang="en-GB" sz="3200" dirty="0" smtClean="0"/>
              <a:t>Challenge 2: Use the word bank and personification examples to write your ‘Dreadful menace’ description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sz="3200" dirty="0" smtClean="0"/>
              <a:t>Challenge 3: Write your own ‘Dreadful Menace’ description.  Combine personification with similes and metaphors to portray the power of nature!</a:t>
            </a:r>
          </a:p>
          <a:p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(CH3 Children to have a simile/metaphor input)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822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016" t="40934" r="22682" b="24334"/>
          <a:stretch/>
        </p:blipFill>
        <p:spPr>
          <a:xfrm>
            <a:off x="419099" y="365125"/>
            <a:ext cx="11537203" cy="612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72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1798" t="24697" r="21716" b="33406"/>
          <a:stretch/>
        </p:blipFill>
        <p:spPr>
          <a:xfrm>
            <a:off x="1325217" y="304798"/>
            <a:ext cx="9687339" cy="625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The Dreadful Menace – Lesson 1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25563"/>
            <a:ext cx="116459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>
                <a:hlinkClick r:id="rId2"/>
              </a:rPr>
              <a:t>https://www.youtube.com/watch?v=Wle3-h1yxc0</a:t>
            </a:r>
            <a:endParaRPr lang="en-GB" sz="36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3600" dirty="0" smtClean="0"/>
              <a:t>Listen without the video.  Ask the children to close their eyes.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3600" dirty="0" smtClean="0"/>
              <a:t>What do you think the poem is about?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3600" dirty="0" smtClean="0"/>
              <a:t>Listen again and this time pause at several points:  jot down ideas on your whiteboard then come up with a short paragraph explaining what and why.  Use evidence from what you hear.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4696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Dreadful Menace – Lesson 1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5625"/>
            <a:ext cx="116459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>
                <a:hlinkClick r:id="rId2"/>
              </a:rPr>
              <a:t>https://www.youtube.com/watch?v=Wle3-h1yxc0</a:t>
            </a:r>
            <a:endParaRPr lang="en-GB" sz="36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3600" dirty="0" smtClean="0"/>
              <a:t>Now watch with the video.  Have captions on.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Children raise their hand when they hear/see a word they don’t understand/want to know more about.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Record these as a class word bank.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9987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Dreadful Menace – Lesson 1</a:t>
            </a:r>
            <a:endParaRPr lang="en-GB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483669"/>
              </p:ext>
            </p:extLst>
          </p:nvPr>
        </p:nvGraphicFramePr>
        <p:xfrm>
          <a:off x="254000" y="1690688"/>
          <a:ext cx="11595100" cy="4697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020">
                  <a:extLst>
                    <a:ext uri="{9D8B030D-6E8A-4147-A177-3AD203B41FA5}">
                      <a16:colId xmlns:a16="http://schemas.microsoft.com/office/drawing/2014/main" val="1316997865"/>
                    </a:ext>
                  </a:extLst>
                </a:gridCol>
                <a:gridCol w="2319020">
                  <a:extLst>
                    <a:ext uri="{9D8B030D-6E8A-4147-A177-3AD203B41FA5}">
                      <a16:colId xmlns:a16="http://schemas.microsoft.com/office/drawing/2014/main" val="213985010"/>
                    </a:ext>
                  </a:extLst>
                </a:gridCol>
                <a:gridCol w="2319020">
                  <a:extLst>
                    <a:ext uri="{9D8B030D-6E8A-4147-A177-3AD203B41FA5}">
                      <a16:colId xmlns:a16="http://schemas.microsoft.com/office/drawing/2014/main" val="2019248797"/>
                    </a:ext>
                  </a:extLst>
                </a:gridCol>
                <a:gridCol w="2319020">
                  <a:extLst>
                    <a:ext uri="{9D8B030D-6E8A-4147-A177-3AD203B41FA5}">
                      <a16:colId xmlns:a16="http://schemas.microsoft.com/office/drawing/2014/main" val="1668015007"/>
                    </a:ext>
                  </a:extLst>
                </a:gridCol>
                <a:gridCol w="2319020">
                  <a:extLst>
                    <a:ext uri="{9D8B030D-6E8A-4147-A177-3AD203B41FA5}">
                      <a16:colId xmlns:a16="http://schemas.microsoft.com/office/drawing/2014/main" val="743052629"/>
                    </a:ext>
                  </a:extLst>
                </a:gridCol>
              </a:tblGrid>
              <a:tr h="1055111">
                <a:tc gridSpan="5"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Dreadful Menace - Word Bank</a:t>
                      </a:r>
                      <a:endParaRPr lang="en-GB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600921"/>
                  </a:ext>
                </a:extLst>
              </a:tr>
              <a:tr h="1821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menace</a:t>
                      </a:r>
                    </a:p>
                    <a:p>
                      <a:pPr algn="ctr"/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haunting</a:t>
                      </a:r>
                    </a:p>
                    <a:p>
                      <a:pPr algn="ctr"/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conundrum</a:t>
                      </a:r>
                    </a:p>
                    <a:p>
                      <a:pPr algn="ctr"/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summon </a:t>
                      </a:r>
                    </a:p>
                    <a:p>
                      <a:pPr algn="ctr"/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fathom</a:t>
                      </a:r>
                    </a:p>
                    <a:p>
                      <a:pPr algn="ctr"/>
                      <a:endParaRPr lang="en-GB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8410113"/>
                  </a:ext>
                </a:extLst>
              </a:tr>
              <a:tr h="1821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nigh</a:t>
                      </a:r>
                    </a:p>
                    <a:p>
                      <a:pPr algn="ctr"/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dictate</a:t>
                      </a:r>
                    </a:p>
                    <a:p>
                      <a:pPr algn="ctr"/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devoid</a:t>
                      </a:r>
                    </a:p>
                    <a:p>
                      <a:pPr algn="ctr"/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dismay</a:t>
                      </a:r>
                    </a:p>
                    <a:p>
                      <a:pPr algn="ctr"/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7264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6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Dreadful Menace – Lesson 1</a:t>
            </a:r>
            <a:endParaRPr lang="en-GB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92100" y="1423988"/>
            <a:ext cx="11607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As a group on your table, find definitions of the words in the word bank.</a:t>
            </a:r>
          </a:p>
          <a:p>
            <a:endParaRPr lang="en-GB" sz="2800" dirty="0"/>
          </a:p>
          <a:p>
            <a:r>
              <a:rPr lang="en-GB" sz="2800" dirty="0" smtClean="0"/>
              <a:t>Challenge 1: Write the definition from the dictionary</a:t>
            </a:r>
          </a:p>
          <a:p>
            <a:endParaRPr lang="en-GB" sz="2800" dirty="0"/>
          </a:p>
          <a:p>
            <a:r>
              <a:rPr lang="en-GB" sz="2800" dirty="0" smtClean="0"/>
              <a:t>Challenge 2: Write a definition and </a:t>
            </a:r>
            <a:r>
              <a:rPr lang="en-GB" sz="2800" dirty="0"/>
              <a:t>say why the author has used this word in the poem</a:t>
            </a:r>
          </a:p>
          <a:p>
            <a:endParaRPr lang="en-GB" sz="2800" dirty="0"/>
          </a:p>
          <a:p>
            <a:r>
              <a:rPr lang="en-GB" sz="2800" dirty="0" smtClean="0"/>
              <a:t>Challenge 3: Write a definition and </a:t>
            </a:r>
            <a:r>
              <a:rPr lang="en-GB" sz="2800" dirty="0"/>
              <a:t>a sentence using the word</a:t>
            </a:r>
          </a:p>
          <a:p>
            <a:r>
              <a:rPr lang="en-GB" sz="2800" dirty="0" smtClean="0"/>
              <a:t> </a:t>
            </a:r>
            <a:endParaRPr lang="en-GB" sz="2800" dirty="0"/>
          </a:p>
          <a:p>
            <a:r>
              <a:rPr lang="en-GB" sz="2800" dirty="0" smtClean="0"/>
              <a:t>Write your definition and example sentences on the slips of paper.  Make a table sheet with all the words 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0656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Dreadful Menace – Lesson 1</a:t>
            </a:r>
            <a:endParaRPr lang="en-GB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92100" y="1335088"/>
            <a:ext cx="11607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Example</a:t>
            </a:r>
          </a:p>
          <a:p>
            <a:endParaRPr lang="en-GB" sz="2800" dirty="0" smtClean="0"/>
          </a:p>
          <a:p>
            <a:r>
              <a:rPr lang="en-GB" sz="2800" dirty="0" smtClean="0"/>
              <a:t>Challenge 3: </a:t>
            </a:r>
            <a:r>
              <a:rPr lang="en-GB" sz="2800" dirty="0" smtClean="0">
                <a:solidFill>
                  <a:srgbClr val="FF0000"/>
                </a:solidFill>
              </a:rPr>
              <a:t>Write a definition</a:t>
            </a:r>
            <a:r>
              <a:rPr lang="en-GB" sz="2800" dirty="0" smtClean="0"/>
              <a:t>, </a:t>
            </a:r>
            <a:r>
              <a:rPr lang="en-GB" sz="2800" dirty="0" smtClean="0">
                <a:solidFill>
                  <a:srgbClr val="0070C0"/>
                </a:solidFill>
              </a:rPr>
              <a:t>an example sentence </a:t>
            </a:r>
            <a:r>
              <a:rPr lang="en-GB" sz="2800" dirty="0" smtClean="0"/>
              <a:t>and say </a:t>
            </a:r>
            <a:r>
              <a:rPr lang="en-GB" sz="2800" dirty="0" smtClean="0">
                <a:solidFill>
                  <a:srgbClr val="FFFF00"/>
                </a:solidFill>
              </a:rPr>
              <a:t>why the author has used this word in the poem</a:t>
            </a:r>
          </a:p>
          <a:p>
            <a:endParaRPr lang="en-GB" sz="2800" dirty="0"/>
          </a:p>
          <a:p>
            <a:r>
              <a:rPr lang="en-GB" sz="2800" dirty="0">
                <a:solidFill>
                  <a:srgbClr val="FF0000"/>
                </a:solidFill>
              </a:rPr>
              <a:t>‘menace’: </a:t>
            </a:r>
            <a:r>
              <a:rPr lang="en-GB" sz="2800" i="1" dirty="0">
                <a:solidFill>
                  <a:srgbClr val="FF0000"/>
                </a:solidFill>
              </a:rPr>
              <a:t>a person or thing that is likely to cause harm; a threat or </a:t>
            </a:r>
            <a:r>
              <a:rPr lang="en-GB" sz="2800" i="1" dirty="0" smtClean="0">
                <a:solidFill>
                  <a:srgbClr val="FF0000"/>
                </a:solidFill>
              </a:rPr>
              <a:t>danger</a:t>
            </a:r>
          </a:p>
          <a:p>
            <a:endParaRPr lang="en-GB" sz="2800" i="1" dirty="0"/>
          </a:p>
          <a:p>
            <a:r>
              <a:rPr lang="en-GB" sz="2800" dirty="0" smtClean="0">
                <a:solidFill>
                  <a:srgbClr val="0070C0"/>
                </a:solidFill>
              </a:rPr>
              <a:t>The criminals are a menace to the local neighbourhood.</a:t>
            </a:r>
          </a:p>
          <a:p>
            <a:endParaRPr lang="en-GB" sz="2800" dirty="0"/>
          </a:p>
          <a:p>
            <a:r>
              <a:rPr lang="en-GB" sz="2800" dirty="0" smtClean="0">
                <a:solidFill>
                  <a:srgbClr val="FFFF00"/>
                </a:solidFill>
              </a:rPr>
              <a:t>I think the author uses the word ‘menace’ because they want the mountain and the snow to sound threatening and dangerous.</a:t>
            </a:r>
          </a:p>
          <a:p>
            <a:endParaRPr lang="en-GB" sz="2800" dirty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9217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Dreadful Menace – Lesson 2</a:t>
            </a:r>
            <a:endParaRPr lang="en-GB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41300" y="1690688"/>
            <a:ext cx="1160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smtClean="0"/>
          </a:p>
          <a:p>
            <a:endParaRPr lang="en-GB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2750" y="2167741"/>
            <a:ext cx="11264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u="sng" dirty="0" smtClean="0"/>
              <a:t>LO: Personification</a:t>
            </a:r>
            <a:endParaRPr lang="en-GB" sz="3600" u="sng" dirty="0"/>
          </a:p>
        </p:txBody>
      </p:sp>
    </p:spTree>
    <p:extLst>
      <p:ext uri="{BB962C8B-B14F-4D97-AF65-F5344CB8AC3E}">
        <p14:creationId xmlns:p14="http://schemas.microsoft.com/office/powerpoint/2010/main" val="1540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Dreadful Menace – Lesson 2</a:t>
            </a:r>
            <a:endParaRPr lang="en-GB" sz="4800" dirty="0"/>
          </a:p>
        </p:txBody>
      </p:sp>
      <p:sp>
        <p:nvSpPr>
          <p:cNvPr id="4" name="Rectangle 3"/>
          <p:cNvSpPr/>
          <p:nvPr/>
        </p:nvSpPr>
        <p:spPr>
          <a:xfrm>
            <a:off x="247650" y="1507340"/>
            <a:ext cx="118046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Show the </a:t>
            </a:r>
            <a:r>
              <a:rPr lang="en-GB" sz="2800" dirty="0" smtClean="0"/>
              <a:t>clip again</a:t>
            </a:r>
            <a:r>
              <a:rPr lang="en-GB" sz="2800" dirty="0"/>
              <a:t>. This time ask the children to look at the different ways in which winter/nature is either shown or told.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Create class ideas to </a:t>
            </a:r>
            <a:r>
              <a:rPr lang="en-GB" sz="2800" dirty="0"/>
              <a:t>show this, ensure the children give </a:t>
            </a:r>
            <a:r>
              <a:rPr lang="en-GB" sz="2800" dirty="0" smtClean="0"/>
              <a:t>detail:</a:t>
            </a:r>
          </a:p>
          <a:p>
            <a:endParaRPr lang="en-GB" sz="2800" dirty="0" smtClean="0"/>
          </a:p>
          <a:p>
            <a:r>
              <a:rPr lang="en-GB" sz="2800" dirty="0" smtClean="0"/>
              <a:t>e.g</a:t>
            </a:r>
            <a:r>
              <a:rPr lang="en-GB" sz="2800" dirty="0"/>
              <a:t>. snow drifts blow across the mountain ridge, wind howls, clouds like churning waters at the base of the mountain. </a:t>
            </a: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6187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Dreadful Menace – Lesson 2</a:t>
            </a:r>
            <a:endParaRPr lang="en-GB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41300" y="1690688"/>
            <a:ext cx="1160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smtClean="0"/>
          </a:p>
          <a:p>
            <a:endParaRPr lang="en-GB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2750" y="2167741"/>
            <a:ext cx="112649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What does the word ‘</a:t>
            </a:r>
            <a:r>
              <a:rPr lang="en-GB" sz="4800" dirty="0" smtClean="0"/>
              <a:t>personify</a:t>
            </a:r>
            <a:r>
              <a:rPr lang="en-GB" sz="3600" dirty="0"/>
              <a:t>’ </a:t>
            </a:r>
            <a:r>
              <a:rPr lang="en-GB" sz="3600" dirty="0" smtClean="0"/>
              <a:t>mean?</a:t>
            </a:r>
          </a:p>
          <a:p>
            <a:endParaRPr lang="en-GB" sz="3600" dirty="0" smtClean="0"/>
          </a:p>
          <a:p>
            <a:endParaRPr lang="en-GB" dirty="0"/>
          </a:p>
          <a:p>
            <a:r>
              <a:rPr lang="en-GB" sz="4000" dirty="0" smtClean="0"/>
              <a:t>Can you give me any examples?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1166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592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The Dreadful Menace – Lesson 1</vt:lpstr>
      <vt:lpstr>The Dreadful Menace – Lesson 1</vt:lpstr>
      <vt:lpstr>The Dreadful Menace – Lesson 1</vt:lpstr>
      <vt:lpstr>The Dreadful Menace – Lesson 1</vt:lpstr>
      <vt:lpstr>The Dreadful Menace – Lesson 1</vt:lpstr>
      <vt:lpstr>The Dreadful Menace – Lesson 1</vt:lpstr>
      <vt:lpstr>The Dreadful Menace – Lesson 2</vt:lpstr>
      <vt:lpstr>The Dreadful Menace – Lesson 2</vt:lpstr>
      <vt:lpstr>The Dreadful Menace – Lesson 2</vt:lpstr>
      <vt:lpstr>PowerPoint Presentation</vt:lpstr>
      <vt:lpstr>The Dreadful Menace – Lesson 2</vt:lpstr>
      <vt:lpstr>PowerPoint Presentation</vt:lpstr>
      <vt:lpstr>The Dreadful Menace – Lesson 3</vt:lpstr>
      <vt:lpstr>PowerPoint Presentation</vt:lpstr>
      <vt:lpstr>PowerPoint Presentation</vt:lpstr>
      <vt:lpstr>PowerPoint Presentation</vt:lpstr>
      <vt:lpstr>PowerPoint Presentation</vt:lpstr>
    </vt:vector>
  </TitlesOfParts>
  <Company>Yatton Federated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Froggett</dc:creator>
  <cp:lastModifiedBy>Sam Froggett</cp:lastModifiedBy>
  <cp:revision>20</cp:revision>
  <cp:lastPrinted>2022-02-17T08:40:49Z</cp:lastPrinted>
  <dcterms:created xsi:type="dcterms:W3CDTF">2021-06-30T07:17:16Z</dcterms:created>
  <dcterms:modified xsi:type="dcterms:W3CDTF">2022-02-17T15:59:44Z</dcterms:modified>
</cp:coreProperties>
</file>