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382C3-9FE6-1C44-AACE-0E1308101789}" v="2359" dt="2021-02-04T14:55:54.515"/>
    <p1510:client id="{EE848466-6D52-490B-8020-4A594DF9A407}" v="3268" dt="2021-01-29T11:12:22.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5" d="100"/>
          <a:sy n="75" d="100"/>
        </p:scale>
        <p:origin x="3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915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032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8986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451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349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9371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9931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1016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9261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3475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5534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2/4/2021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8140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2/4/2021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5229052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6" r:id="rId7"/>
    <p:sldLayoutId id="2147483727" r:id="rId8"/>
    <p:sldLayoutId id="2147483728" r:id="rId9"/>
    <p:sldLayoutId id="2147483729" r:id="rId10"/>
    <p:sldLayoutId id="2147483730" r:id="rId11"/>
    <p:sldLayoutId id="214748373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freeimageslive.co.uk/free_stock_image/building-blocks-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ommons.wikimedia.org/wiki/File:Paperairplan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Title 1"/>
          <p:cNvSpPr>
            <a:spLocks noGrp="1"/>
          </p:cNvSpPr>
          <p:nvPr>
            <p:ph type="ctrTitle"/>
          </p:nvPr>
        </p:nvSpPr>
        <p:spPr>
          <a:xfrm>
            <a:off x="6095999" y="3834174"/>
            <a:ext cx="5257800" cy="1701570"/>
          </a:xfrm>
        </p:spPr>
        <p:txBody>
          <a:bodyPr anchor="b">
            <a:normAutofit/>
          </a:bodyPr>
          <a:lstStyle/>
          <a:p>
            <a:r>
              <a:rPr lang="en-GB" sz="4400">
                <a:cs typeface="Calibri Light"/>
              </a:rPr>
              <a:t>Year 1</a:t>
            </a:r>
            <a:br>
              <a:rPr lang="en-GB" sz="4400">
                <a:cs typeface="Calibri Light"/>
              </a:rPr>
            </a:br>
            <a:r>
              <a:rPr lang="en-GB" sz="4400">
                <a:cs typeface="Calibri Light"/>
              </a:rPr>
              <a:t>'Screen free' day </a:t>
            </a:r>
            <a:endParaRPr lang="en-GB" sz="4400"/>
          </a:p>
        </p:txBody>
      </p:sp>
      <p:sp>
        <p:nvSpPr>
          <p:cNvPr id="3" name="Subtitle 2"/>
          <p:cNvSpPr>
            <a:spLocks noGrp="1"/>
          </p:cNvSpPr>
          <p:nvPr>
            <p:ph type="subTitle" idx="1"/>
          </p:nvPr>
        </p:nvSpPr>
        <p:spPr>
          <a:xfrm>
            <a:off x="6096000" y="5592499"/>
            <a:ext cx="5147960" cy="646785"/>
          </a:xfrm>
        </p:spPr>
        <p:txBody>
          <a:bodyPr vert="horz" lIns="91440" tIns="45720" rIns="91440" bIns="45720" rtlCol="0">
            <a:normAutofit/>
          </a:bodyPr>
          <a:lstStyle/>
          <a:p>
            <a:r>
              <a:rPr lang="en-GB" sz="2000">
                <a:cs typeface="Calibri"/>
              </a:rPr>
              <a:t>Friday 12th February 2021</a:t>
            </a:r>
            <a:endParaRPr lang="en-GB" sz="2000"/>
          </a:p>
        </p:txBody>
      </p:sp>
      <p:sp>
        <p:nvSpPr>
          <p:cNvPr id="5" name="TextBox 4">
            <a:extLst>
              <a:ext uri="{FF2B5EF4-FFF2-40B4-BE49-F238E27FC236}">
                <a16:creationId xmlns:a16="http://schemas.microsoft.com/office/drawing/2014/main" id="{CE748404-8ACD-4E3A-ABF0-E2E9CDF94916}"/>
              </a:ext>
            </a:extLst>
          </p:cNvPr>
          <p:cNvSpPr txBox="1"/>
          <p:nvPr/>
        </p:nvSpPr>
        <p:spPr>
          <a:xfrm>
            <a:off x="690880" y="914400"/>
            <a:ext cx="419608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i="1" dirty="0">
                <a:solidFill>
                  <a:schemeClr val="accent1">
                    <a:lumMod val="75000"/>
                  </a:schemeClr>
                </a:solidFill>
              </a:rPr>
              <a:t>Aim: To support children's mental wellbeing and provide children with non screen challenges to enjoy on their own and with family.</a:t>
            </a:r>
          </a:p>
          <a:p>
            <a:endParaRPr lang="en-GB" sz="2400" b="1" i="1" dirty="0">
              <a:solidFill>
                <a:schemeClr val="accent1">
                  <a:lumMod val="75000"/>
                </a:schemeClr>
              </a:solidFill>
            </a:endParaRPr>
          </a:p>
          <a:p>
            <a:r>
              <a:rPr lang="en-GB" sz="2400" b="1" i="1" dirty="0">
                <a:solidFill>
                  <a:schemeClr val="accent1">
                    <a:lumMod val="75000"/>
                  </a:schemeClr>
                </a:solidFill>
              </a:rPr>
              <a:t>Rules: The only rules are that you have fun and stay safe. If you get something out, please help your adults by putting  it away .</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7" name="TextBox 6">
            <a:extLst>
              <a:ext uri="{FF2B5EF4-FFF2-40B4-BE49-F238E27FC236}">
                <a16:creationId xmlns:a16="http://schemas.microsoft.com/office/drawing/2014/main" id="{E8099BE6-AACF-4731-9008-9C4AFF594392}"/>
              </a:ext>
            </a:extLst>
          </p:cNvPr>
          <p:cNvSpPr txBox="1"/>
          <p:nvPr/>
        </p:nvSpPr>
        <p:spPr>
          <a:xfrm>
            <a:off x="863600" y="701040"/>
            <a:ext cx="622808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dirty="0"/>
              <a:t>Some of these fun activities you could do with your family ; some are for you on your own ! Either way, enjoy the day and let us know how you get on! All equipment needed is what is in your home. Try not to look on the internet for help! Give it your best go and enjoy using your Yatton Creativity skills!</a:t>
            </a:r>
            <a:endParaRPr lang="en-GB" b="1" dirty="0"/>
          </a:p>
          <a:p>
            <a:endParaRPr lang="en-GB" dirty="0"/>
          </a:p>
          <a:p>
            <a:r>
              <a:rPr lang="en-GB" dirty="0">
                <a:solidFill>
                  <a:srgbClr val="FF0000"/>
                </a:solidFill>
              </a:rPr>
              <a:t>Go on a walk around the village. Take a camera or phone with a camera. Look for signs which include the letters in your name. Print out each letter to make your name – you might find some on road signs, car badges or shop names. </a:t>
            </a:r>
          </a:p>
          <a:p>
            <a:endParaRPr lang="en-GB" dirty="0"/>
          </a:p>
          <a:p>
            <a:r>
              <a:rPr lang="en-GB" dirty="0">
                <a:solidFill>
                  <a:srgbClr val="FFC000"/>
                </a:solidFill>
              </a:rPr>
              <a:t>Go outside and drop an egg from a 1cm height. How high can you drop it from before it smashes? Don't forget to take a ruler! You could pad out a soft landing for your egg with kitchen roll or an old cloth. </a:t>
            </a:r>
          </a:p>
          <a:p>
            <a:endParaRPr lang="en-GB" dirty="0"/>
          </a:p>
          <a:p>
            <a:r>
              <a:rPr lang="en-GB" dirty="0">
                <a:solidFill>
                  <a:srgbClr val="00B050"/>
                </a:solidFill>
              </a:rPr>
              <a:t>Play 12s with your family. Start counting at 1 and go round saying one, two  or three numbers at a time. The person who says 12 is out! </a:t>
            </a:r>
          </a:p>
        </p:txBody>
      </p:sp>
      <p:pic>
        <p:nvPicPr>
          <p:cNvPr id="3" name="Picture 4" descr="A stop sign&#10;&#10;Description automatically generated">
            <a:extLst>
              <a:ext uri="{FF2B5EF4-FFF2-40B4-BE49-F238E27FC236}">
                <a16:creationId xmlns:a16="http://schemas.microsoft.com/office/drawing/2014/main" id="{052BDF43-F253-402D-933E-EFA02FE6B4C4}"/>
              </a:ext>
            </a:extLst>
          </p:cNvPr>
          <p:cNvPicPr>
            <a:picLocks noChangeAspect="1"/>
          </p:cNvPicPr>
          <p:nvPr/>
        </p:nvPicPr>
        <p:blipFill>
          <a:blip r:embed="rId3"/>
          <a:stretch>
            <a:fillRect/>
          </a:stretch>
        </p:blipFill>
        <p:spPr>
          <a:xfrm>
            <a:off x="7442517" y="3246120"/>
            <a:ext cx="2610485" cy="1605280"/>
          </a:xfrm>
          <a:prstGeom prst="rect">
            <a:avLst/>
          </a:prstGeom>
        </p:spPr>
      </p:pic>
      <p:pic>
        <p:nvPicPr>
          <p:cNvPr id="8" name="Picture 9" descr="Logo, company name&#10;&#10;Description automatically generated">
            <a:extLst>
              <a:ext uri="{FF2B5EF4-FFF2-40B4-BE49-F238E27FC236}">
                <a16:creationId xmlns:a16="http://schemas.microsoft.com/office/drawing/2014/main" id="{C7357540-EB93-49E4-B0CE-25B51C60D424}"/>
              </a:ext>
            </a:extLst>
          </p:cNvPr>
          <p:cNvPicPr>
            <a:picLocks noChangeAspect="1"/>
          </p:cNvPicPr>
          <p:nvPr/>
        </p:nvPicPr>
        <p:blipFill>
          <a:blip r:embed="rId4"/>
          <a:stretch>
            <a:fillRect/>
          </a:stretch>
        </p:blipFill>
        <p:spPr>
          <a:xfrm>
            <a:off x="7955280" y="4414520"/>
            <a:ext cx="1706880" cy="1706880"/>
          </a:xfrm>
          <a:prstGeom prst="rect">
            <a:avLst/>
          </a:prstGeom>
        </p:spPr>
      </p:pic>
      <p:pic>
        <p:nvPicPr>
          <p:cNvPr id="11" name="Picture 11" descr="Logo, company name&#10;&#10;Description automatically generated">
            <a:extLst>
              <a:ext uri="{FF2B5EF4-FFF2-40B4-BE49-F238E27FC236}">
                <a16:creationId xmlns:a16="http://schemas.microsoft.com/office/drawing/2014/main" id="{D26660AC-B882-4916-B048-E0662A5256BE}"/>
              </a:ext>
            </a:extLst>
          </p:cNvPr>
          <p:cNvPicPr>
            <a:picLocks noChangeAspect="1"/>
          </p:cNvPicPr>
          <p:nvPr/>
        </p:nvPicPr>
        <p:blipFill>
          <a:blip r:embed="rId5"/>
          <a:stretch>
            <a:fillRect/>
          </a:stretch>
        </p:blipFill>
        <p:spPr>
          <a:xfrm>
            <a:off x="9552940" y="3606800"/>
            <a:ext cx="2514600" cy="1676400"/>
          </a:xfrm>
          <a:prstGeom prst="rect">
            <a:avLst/>
          </a:prstGeom>
        </p:spPr>
      </p:pic>
    </p:spTree>
    <p:extLst>
      <p:ext uri="{BB962C8B-B14F-4D97-AF65-F5344CB8AC3E}">
        <p14:creationId xmlns:p14="http://schemas.microsoft.com/office/powerpoint/2010/main" val="175147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7" name="TextBox 6">
            <a:extLst>
              <a:ext uri="{FF2B5EF4-FFF2-40B4-BE49-F238E27FC236}">
                <a16:creationId xmlns:a16="http://schemas.microsoft.com/office/drawing/2014/main" id="{E8099BE6-AACF-4731-9008-9C4AFF594392}"/>
              </a:ext>
            </a:extLst>
          </p:cNvPr>
          <p:cNvSpPr txBox="1"/>
          <p:nvPr/>
        </p:nvSpPr>
        <p:spPr>
          <a:xfrm>
            <a:off x="863600" y="701040"/>
            <a:ext cx="622808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dirty="0"/>
              <a:t>Wiggle a biscuit from your forehead into your mouth in the quickest time. </a:t>
            </a:r>
          </a:p>
          <a:p>
            <a:endParaRPr lang="en-GB" dirty="0"/>
          </a:p>
          <a:p>
            <a:r>
              <a:rPr lang="en-GB" dirty="0">
                <a:solidFill>
                  <a:srgbClr val="FF0000"/>
                </a:solidFill>
              </a:rPr>
              <a:t>Make a food 'pet' or 'face'. You might choose a </a:t>
            </a:r>
            <a:r>
              <a:rPr lang="en-GB" dirty="0" err="1">
                <a:solidFill>
                  <a:srgbClr val="FF0000"/>
                </a:solidFill>
              </a:rPr>
              <a:t>goldfish,a</a:t>
            </a:r>
            <a:r>
              <a:rPr lang="en-GB" dirty="0">
                <a:solidFill>
                  <a:srgbClr val="FF0000"/>
                </a:solidFill>
              </a:rPr>
              <a:t> dog or a cat. Use dried foods (check first!) to make your 'pet'. Kidney beans and dried spaghetti are always good for this ! </a:t>
            </a:r>
          </a:p>
          <a:p>
            <a:endParaRPr lang="en-GB" dirty="0"/>
          </a:p>
          <a:p>
            <a:r>
              <a:rPr lang="en-GB" dirty="0">
                <a:solidFill>
                  <a:srgbClr val="FFC000"/>
                </a:solidFill>
              </a:rPr>
              <a:t>Build the most impressive bridge that you can from items in your home. What will you use to test its sturdiness ? </a:t>
            </a:r>
          </a:p>
          <a:p>
            <a:endParaRPr lang="en-GB" dirty="0"/>
          </a:p>
          <a:p>
            <a:r>
              <a:rPr lang="en-GB" dirty="0">
                <a:solidFill>
                  <a:srgbClr val="00B050"/>
                </a:solidFill>
              </a:rPr>
              <a:t>Disguise a fruit as another fruit! How could you make an apple look like a pear? </a:t>
            </a:r>
          </a:p>
          <a:p>
            <a:endParaRPr lang="en-GB" dirty="0">
              <a:solidFill>
                <a:srgbClr val="00B050"/>
              </a:solidFill>
            </a:endParaRPr>
          </a:p>
          <a:p>
            <a:r>
              <a:rPr lang="en-GB" b="1" i="1" dirty="0">
                <a:solidFill>
                  <a:srgbClr val="0070C0"/>
                </a:solidFill>
                <a:ea typeface="+mn-lt"/>
                <a:cs typeface="+mn-lt"/>
              </a:rPr>
              <a:t>Transfer water between two bowls without moving either of the bowls </a:t>
            </a:r>
          </a:p>
          <a:p>
            <a:endParaRPr lang="en-GB" b="1" i="1" dirty="0">
              <a:solidFill>
                <a:srgbClr val="0070C0"/>
              </a:solidFill>
              <a:ea typeface="+mn-lt"/>
              <a:cs typeface="+mn-lt"/>
            </a:endParaRPr>
          </a:p>
          <a:p>
            <a:r>
              <a:rPr lang="en-GB" b="1" i="1" dirty="0">
                <a:solidFill>
                  <a:srgbClr val="00B0F0"/>
                </a:solidFill>
                <a:ea typeface="+mn-lt"/>
                <a:cs typeface="+mn-lt"/>
              </a:rPr>
              <a:t>Use Scrabble letters to make up questions  or challenges for someone in your family. </a:t>
            </a:r>
          </a:p>
        </p:txBody>
      </p:sp>
      <p:pic>
        <p:nvPicPr>
          <p:cNvPr id="2" name="Picture 2" descr="A close up of a piece of paper&#10;&#10;Description automatically generated">
            <a:extLst>
              <a:ext uri="{FF2B5EF4-FFF2-40B4-BE49-F238E27FC236}">
                <a16:creationId xmlns:a16="http://schemas.microsoft.com/office/drawing/2014/main" id="{CA8DE2E1-0EFC-4D9E-9B15-33B17F0BE468}"/>
              </a:ext>
            </a:extLst>
          </p:cNvPr>
          <p:cNvPicPr>
            <a:picLocks noChangeAspect="1"/>
          </p:cNvPicPr>
          <p:nvPr/>
        </p:nvPicPr>
        <p:blipFill>
          <a:blip r:embed="rId3"/>
          <a:stretch>
            <a:fillRect/>
          </a:stretch>
        </p:blipFill>
        <p:spPr>
          <a:xfrm>
            <a:off x="7874000" y="3805555"/>
            <a:ext cx="3738880" cy="2508250"/>
          </a:xfrm>
          <a:prstGeom prst="rect">
            <a:avLst/>
          </a:prstGeom>
        </p:spPr>
      </p:pic>
    </p:spTree>
    <p:extLst>
      <p:ext uri="{BB962C8B-B14F-4D97-AF65-F5344CB8AC3E}">
        <p14:creationId xmlns:p14="http://schemas.microsoft.com/office/powerpoint/2010/main" val="271088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7" name="TextBox 6">
            <a:extLst>
              <a:ext uri="{FF2B5EF4-FFF2-40B4-BE49-F238E27FC236}">
                <a16:creationId xmlns:a16="http://schemas.microsoft.com/office/drawing/2014/main" id="{E8099BE6-AACF-4731-9008-9C4AFF594392}"/>
              </a:ext>
            </a:extLst>
          </p:cNvPr>
          <p:cNvSpPr txBox="1"/>
          <p:nvPr/>
        </p:nvSpPr>
        <p:spPr>
          <a:xfrm>
            <a:off x="863600" y="701040"/>
            <a:ext cx="622808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dirty="0"/>
              <a:t>Paint with flowers. Pick some flowers from your garden and dip them in paint to produce a stunning painting without paintbrushes! You could add petals with fingerprints! </a:t>
            </a:r>
          </a:p>
          <a:p>
            <a:endParaRPr lang="en-GB" dirty="0"/>
          </a:p>
          <a:p>
            <a:r>
              <a:rPr lang="en-GB" dirty="0">
                <a:solidFill>
                  <a:srgbClr val="FF0000"/>
                </a:solidFill>
                <a:ea typeface="+mn-lt"/>
                <a:cs typeface="+mn-lt"/>
              </a:rPr>
              <a:t>Make the tallest freestanding tower from items in your home. </a:t>
            </a:r>
          </a:p>
          <a:p>
            <a:endParaRPr lang="en-GB" dirty="0"/>
          </a:p>
          <a:p>
            <a:r>
              <a:rPr lang="en-GB" dirty="0">
                <a:solidFill>
                  <a:srgbClr val="000000"/>
                </a:solidFill>
              </a:rPr>
              <a:t>Draw a self portrait ( a picture of yourself) using only ketchup, salt and pepper! Don't forget to use a plate!</a:t>
            </a:r>
          </a:p>
          <a:p>
            <a:endParaRPr lang="en-GB" dirty="0"/>
          </a:p>
          <a:p>
            <a:r>
              <a:rPr lang="en-GB" dirty="0">
                <a:solidFill>
                  <a:srgbClr val="00B050"/>
                </a:solidFill>
              </a:rPr>
              <a:t>Change the colour of a glass of milk ! </a:t>
            </a:r>
          </a:p>
          <a:p>
            <a:endParaRPr lang="en-GB" dirty="0">
              <a:solidFill>
                <a:srgbClr val="00B050"/>
              </a:solidFill>
            </a:endParaRPr>
          </a:p>
          <a:p>
            <a:r>
              <a:rPr lang="en-GB" dirty="0">
                <a:solidFill>
                  <a:srgbClr val="0070C0"/>
                </a:solidFill>
              </a:rPr>
              <a:t>Using only one slice of bread, make yourself the best eyebrows, moustache and beard that you can think of! </a:t>
            </a:r>
          </a:p>
          <a:p>
            <a:endParaRPr lang="en-GB" dirty="0">
              <a:solidFill>
                <a:schemeClr val="accent1">
                  <a:lumMod val="75000"/>
                </a:schemeClr>
              </a:solidFill>
            </a:endParaRPr>
          </a:p>
          <a:p>
            <a:r>
              <a:rPr lang="en-GB" dirty="0">
                <a:solidFill>
                  <a:schemeClr val="accent1">
                    <a:lumMod val="75000"/>
                  </a:schemeClr>
                </a:solidFill>
              </a:rPr>
              <a:t>Design a magnificent ice cream sundae </a:t>
            </a:r>
          </a:p>
        </p:txBody>
      </p:sp>
      <p:pic>
        <p:nvPicPr>
          <p:cNvPr id="2" name="Picture 2" descr="A close up of a colorful background&#10;&#10;Description automatically generated">
            <a:extLst>
              <a:ext uri="{FF2B5EF4-FFF2-40B4-BE49-F238E27FC236}">
                <a16:creationId xmlns:a16="http://schemas.microsoft.com/office/drawing/2014/main" id="{F874E1BD-2012-4DC1-97FD-AC79E06287F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770866" y="3627120"/>
            <a:ext cx="1965467" cy="2956559"/>
          </a:xfrm>
          <a:prstGeom prst="rect">
            <a:avLst/>
          </a:prstGeom>
        </p:spPr>
      </p:pic>
    </p:spTree>
    <p:extLst>
      <p:ext uri="{BB962C8B-B14F-4D97-AF65-F5344CB8AC3E}">
        <p14:creationId xmlns:p14="http://schemas.microsoft.com/office/powerpoint/2010/main" val="18531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7" name="TextBox 6">
            <a:extLst>
              <a:ext uri="{FF2B5EF4-FFF2-40B4-BE49-F238E27FC236}">
                <a16:creationId xmlns:a16="http://schemas.microsoft.com/office/drawing/2014/main" id="{E8099BE6-AACF-4731-9008-9C4AFF594392}"/>
              </a:ext>
            </a:extLst>
          </p:cNvPr>
          <p:cNvSpPr txBox="1"/>
          <p:nvPr/>
        </p:nvSpPr>
        <p:spPr>
          <a:xfrm>
            <a:off x="863600" y="701040"/>
            <a:ext cx="622808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dirty="0"/>
              <a:t>Make or draw a rainbow without using paint, pens or pencils. </a:t>
            </a:r>
          </a:p>
          <a:p>
            <a:endParaRPr lang="en-GB" dirty="0"/>
          </a:p>
          <a:p>
            <a:r>
              <a:rPr lang="en-GB" dirty="0">
                <a:solidFill>
                  <a:srgbClr val="FF0000"/>
                </a:solidFill>
                <a:ea typeface="+mn-lt"/>
                <a:cs typeface="+mn-lt"/>
              </a:rPr>
              <a:t>Make someone in your family breakfast or lunch as a surprise. Don't forget to clear up! </a:t>
            </a:r>
          </a:p>
          <a:p>
            <a:endParaRPr lang="en-GB" dirty="0">
              <a:solidFill>
                <a:srgbClr val="FF0000"/>
              </a:solidFill>
            </a:endParaRPr>
          </a:p>
          <a:p>
            <a:r>
              <a:rPr lang="en-GB" dirty="0">
                <a:solidFill>
                  <a:srgbClr val="FFC000"/>
                </a:solidFill>
              </a:rPr>
              <a:t>Make a  den that can fit at least 3 people in. </a:t>
            </a:r>
          </a:p>
          <a:p>
            <a:r>
              <a:rPr lang="en-GB" dirty="0">
                <a:solidFill>
                  <a:srgbClr val="FFC000"/>
                </a:solidFill>
              </a:rPr>
              <a:t>Paint a picture whilst blindfolded! You might want to do this one outside! </a:t>
            </a:r>
          </a:p>
          <a:p>
            <a:endParaRPr lang="en-GB" dirty="0">
              <a:solidFill>
                <a:srgbClr val="00B050"/>
              </a:solidFill>
            </a:endParaRPr>
          </a:p>
          <a:p>
            <a:r>
              <a:rPr lang="en-GB" dirty="0">
                <a:solidFill>
                  <a:srgbClr val="0070C0"/>
                </a:solidFill>
              </a:rPr>
              <a:t>Learn a poem from a book you have off by heart </a:t>
            </a:r>
          </a:p>
          <a:p>
            <a:endParaRPr lang="en-GB" dirty="0">
              <a:solidFill>
                <a:schemeClr val="accent1">
                  <a:lumMod val="75000"/>
                </a:schemeClr>
              </a:solidFill>
            </a:endParaRPr>
          </a:p>
          <a:p>
            <a:r>
              <a:rPr lang="en-GB" dirty="0">
                <a:solidFill>
                  <a:schemeClr val="accent1">
                    <a:lumMod val="75000"/>
                  </a:schemeClr>
                </a:solidFill>
              </a:rPr>
              <a:t>Make and decorate the best paper aeroplane. How far will it fly ? </a:t>
            </a:r>
          </a:p>
          <a:p>
            <a:endParaRPr lang="en-GB" dirty="0">
              <a:solidFill>
                <a:schemeClr val="accent1">
                  <a:lumMod val="75000"/>
                </a:schemeClr>
              </a:solidFill>
            </a:endParaRPr>
          </a:p>
          <a:p>
            <a:r>
              <a:rPr lang="en-GB" dirty="0">
                <a:solidFill>
                  <a:schemeClr val="accent6">
                    <a:lumMod val="75000"/>
                  </a:schemeClr>
                </a:solidFill>
              </a:rPr>
              <a:t>Score a goal with a pair of socks and a carrier bag! How creative can you be ? </a:t>
            </a:r>
          </a:p>
          <a:p>
            <a:endParaRPr lang="en-GB" dirty="0">
              <a:solidFill>
                <a:schemeClr val="accent6">
                  <a:lumMod val="75000"/>
                </a:schemeClr>
              </a:solidFill>
            </a:endParaRPr>
          </a:p>
          <a:p>
            <a:r>
              <a:rPr lang="en-GB" dirty="0">
                <a:solidFill>
                  <a:srgbClr val="FF0000"/>
                </a:solidFill>
                <a:ea typeface="+mn-lt"/>
                <a:cs typeface="+mn-lt"/>
              </a:rPr>
              <a:t>How many socks can you pair in one minute? You could take them from the clean washing pile to help your parents out! </a:t>
            </a:r>
            <a:endParaRPr lang="en-GB" dirty="0"/>
          </a:p>
        </p:txBody>
      </p:sp>
      <p:pic>
        <p:nvPicPr>
          <p:cNvPr id="2" name="Picture 2" descr="A picture containing stationary, envelope&#10;&#10;Description automatically generated">
            <a:extLst>
              <a:ext uri="{FF2B5EF4-FFF2-40B4-BE49-F238E27FC236}">
                <a16:creationId xmlns:a16="http://schemas.microsoft.com/office/drawing/2014/main" id="{0A918812-386B-47AA-9CCB-2C4FC7D1F23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823200" y="3698367"/>
            <a:ext cx="4165600" cy="2326386"/>
          </a:xfrm>
          <a:prstGeom prst="rect">
            <a:avLst/>
          </a:prstGeom>
        </p:spPr>
      </p:pic>
    </p:spTree>
    <p:extLst>
      <p:ext uri="{BB962C8B-B14F-4D97-AF65-F5344CB8AC3E}">
        <p14:creationId xmlns:p14="http://schemas.microsoft.com/office/powerpoint/2010/main" val="157670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7" name="TextBox 6">
            <a:extLst>
              <a:ext uri="{FF2B5EF4-FFF2-40B4-BE49-F238E27FC236}">
                <a16:creationId xmlns:a16="http://schemas.microsoft.com/office/drawing/2014/main" id="{E8099BE6-AACF-4731-9008-9C4AFF594392}"/>
              </a:ext>
            </a:extLst>
          </p:cNvPr>
          <p:cNvSpPr txBox="1"/>
          <p:nvPr/>
        </p:nvSpPr>
        <p:spPr>
          <a:xfrm>
            <a:off x="619760" y="751840"/>
            <a:ext cx="6228080"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dirty="0"/>
              <a:t>Make and send a card / picture to someone – a relative or friend. It will make them feel special ! </a:t>
            </a:r>
          </a:p>
          <a:p>
            <a:endParaRPr lang="en-GB" dirty="0"/>
          </a:p>
          <a:p>
            <a:r>
              <a:rPr lang="en-GB" dirty="0">
                <a:solidFill>
                  <a:srgbClr val="FF0000"/>
                </a:solidFill>
                <a:ea typeface="+mn-lt"/>
                <a:cs typeface="+mn-lt"/>
              </a:rPr>
              <a:t>Listen to your favourite song (try not to look at the screen it is on You Tube!  - try Spotify if an adult in your house has it). Learn the words and tap out the rhythm! You could then learn the dance routine to it ! </a:t>
            </a:r>
          </a:p>
          <a:p>
            <a:endParaRPr lang="en-GB" dirty="0">
              <a:solidFill>
                <a:srgbClr val="FF0000"/>
              </a:solidFill>
            </a:endParaRPr>
          </a:p>
          <a:p>
            <a:r>
              <a:rPr lang="en-GB" dirty="0">
                <a:solidFill>
                  <a:srgbClr val="FFC000"/>
                </a:solidFill>
              </a:rPr>
              <a:t>Go outside and look at the clouds – are they moving ? Can you see any shapes in them ? Perhaps you can see a face / a dog / a dinosaur! </a:t>
            </a:r>
            <a:endParaRPr lang="en-GB" dirty="0"/>
          </a:p>
          <a:p>
            <a:endParaRPr lang="en-GB" dirty="0">
              <a:solidFill>
                <a:srgbClr val="FFC000"/>
              </a:solidFill>
            </a:endParaRPr>
          </a:p>
          <a:p>
            <a:r>
              <a:rPr lang="en-GB" dirty="0">
                <a:solidFill>
                  <a:srgbClr val="0070C0"/>
                </a:solidFill>
              </a:rPr>
              <a:t>Make a  healthy smoothie and give it a name! </a:t>
            </a:r>
          </a:p>
          <a:p>
            <a:endParaRPr lang="en-GB" dirty="0">
              <a:solidFill>
                <a:schemeClr val="accent1">
                  <a:lumMod val="75000"/>
                </a:schemeClr>
              </a:solidFill>
            </a:endParaRPr>
          </a:p>
          <a:p>
            <a:r>
              <a:rPr lang="en-GB" dirty="0">
                <a:solidFill>
                  <a:schemeClr val="accent1">
                    <a:lumMod val="75000"/>
                  </a:schemeClr>
                </a:solidFill>
              </a:rPr>
              <a:t>Make an obstacle course in your garden or in a long room (out of the way!). Challenge your family to complete it – don't forget to clear it up afterwards! </a:t>
            </a:r>
          </a:p>
          <a:p>
            <a:endParaRPr lang="en-GB" dirty="0">
              <a:solidFill>
                <a:schemeClr val="accent1">
                  <a:lumMod val="75000"/>
                </a:schemeClr>
              </a:solidFill>
            </a:endParaRPr>
          </a:p>
          <a:p>
            <a:r>
              <a:rPr lang="en-GB" dirty="0">
                <a:solidFill>
                  <a:srgbClr val="00B050"/>
                </a:solidFill>
              </a:rPr>
              <a:t>Go on an alphabet hunt around the house. Try to find a small object beginning with each letter of the alphabet. </a:t>
            </a:r>
          </a:p>
          <a:p>
            <a:endParaRPr lang="en-GB" dirty="0">
              <a:solidFill>
                <a:srgbClr val="E223B8"/>
              </a:solidFill>
            </a:endParaRPr>
          </a:p>
          <a:p>
            <a:endParaRPr lang="en-GB" dirty="0">
              <a:solidFill>
                <a:schemeClr val="accent6">
                  <a:lumMod val="75000"/>
                </a:schemeClr>
              </a:solidFill>
            </a:endParaRPr>
          </a:p>
        </p:txBody>
      </p:sp>
      <p:pic>
        <p:nvPicPr>
          <p:cNvPr id="2" name="Picture 2" descr="Graphical user interface&#10;&#10;Description automatically generated">
            <a:extLst>
              <a:ext uri="{FF2B5EF4-FFF2-40B4-BE49-F238E27FC236}">
                <a16:creationId xmlns:a16="http://schemas.microsoft.com/office/drawing/2014/main" id="{BAD3F673-8430-4683-B958-954CD7FA0E86}"/>
              </a:ext>
            </a:extLst>
          </p:cNvPr>
          <p:cNvPicPr>
            <a:picLocks noChangeAspect="1"/>
          </p:cNvPicPr>
          <p:nvPr/>
        </p:nvPicPr>
        <p:blipFill>
          <a:blip r:embed="rId3"/>
          <a:stretch>
            <a:fillRect/>
          </a:stretch>
        </p:blipFill>
        <p:spPr>
          <a:xfrm>
            <a:off x="7254240" y="3980386"/>
            <a:ext cx="4704080" cy="1904588"/>
          </a:xfrm>
          <a:prstGeom prst="rect">
            <a:avLst/>
          </a:prstGeom>
        </p:spPr>
      </p:pic>
    </p:spTree>
    <p:extLst>
      <p:ext uri="{BB962C8B-B14F-4D97-AF65-F5344CB8AC3E}">
        <p14:creationId xmlns:p14="http://schemas.microsoft.com/office/powerpoint/2010/main" val="289968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94A768-FDB7-47ED-BE69-9694E3CB9693}"/>
              </a:ext>
            </a:extLst>
          </p:cNvPr>
          <p:cNvPicPr>
            <a:picLocks noChangeAspect="1"/>
          </p:cNvPicPr>
          <p:nvPr/>
        </p:nvPicPr>
        <p:blipFill rotWithShape="1">
          <a:blip r:embed="rId2"/>
          <a:srcRect t="18789" r="-2" b="6209"/>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7" name="TextBox 6">
            <a:extLst>
              <a:ext uri="{FF2B5EF4-FFF2-40B4-BE49-F238E27FC236}">
                <a16:creationId xmlns:a16="http://schemas.microsoft.com/office/drawing/2014/main" id="{E8099BE6-AACF-4731-9008-9C4AFF594392}"/>
              </a:ext>
            </a:extLst>
          </p:cNvPr>
          <p:cNvSpPr txBox="1"/>
          <p:nvPr/>
        </p:nvSpPr>
        <p:spPr>
          <a:xfrm>
            <a:off x="863600" y="701040"/>
            <a:ext cx="676656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dirty="0"/>
              <a:t>Try a new fruit or vegetable that you think you might not like ! You might surprise yourself ! </a:t>
            </a:r>
          </a:p>
          <a:p>
            <a:endParaRPr lang="en-GB" dirty="0"/>
          </a:p>
          <a:p>
            <a:r>
              <a:rPr lang="en-GB" dirty="0">
                <a:solidFill>
                  <a:srgbClr val="FF0000"/>
                </a:solidFill>
                <a:ea typeface="+mn-lt"/>
                <a:cs typeface="+mn-lt"/>
              </a:rPr>
              <a:t>Perform a random act of kindness. This might be out on a walk. You could leave a wrapped chocolate bar on a post for someone else to find. Don't forget to add a note saying 'This is a random act of kindness' so that they know it is OK to take it ! </a:t>
            </a:r>
          </a:p>
          <a:p>
            <a:endParaRPr lang="en-GB" dirty="0">
              <a:solidFill>
                <a:srgbClr val="FF0000"/>
              </a:solidFill>
            </a:endParaRPr>
          </a:p>
          <a:p>
            <a:r>
              <a:rPr lang="en-GB" dirty="0">
                <a:solidFill>
                  <a:schemeClr val="accent6">
                    <a:lumMod val="75000"/>
                  </a:schemeClr>
                </a:solidFill>
                <a:ea typeface="+mn-lt"/>
                <a:cs typeface="+mn-lt"/>
              </a:rPr>
              <a:t>Make a collage of your favourite people using photos.</a:t>
            </a:r>
          </a:p>
          <a:p>
            <a:endParaRPr lang="en-GB" dirty="0">
              <a:solidFill>
                <a:schemeClr val="accent6">
                  <a:lumMod val="75000"/>
                </a:schemeClr>
              </a:solidFill>
            </a:endParaRPr>
          </a:p>
          <a:p>
            <a:r>
              <a:rPr lang="en-GB" dirty="0">
                <a:solidFill>
                  <a:schemeClr val="accent1"/>
                </a:solidFill>
              </a:rPr>
              <a:t>Make your name out of sticks or flowers. </a:t>
            </a:r>
          </a:p>
          <a:p>
            <a:endParaRPr lang="en-GB" dirty="0">
              <a:solidFill>
                <a:srgbClr val="6A842E"/>
              </a:solidFill>
            </a:endParaRPr>
          </a:p>
          <a:p>
            <a:r>
              <a:rPr lang="en-GB" sz="3000" dirty="0">
                <a:solidFill>
                  <a:srgbClr val="00B0F0"/>
                </a:solidFill>
              </a:rPr>
              <a:t>Most of all – have fun , stay safe and stay off your screens! Have a wonderful half term break. </a:t>
            </a:r>
          </a:p>
          <a:p>
            <a:endParaRPr lang="en-GB" dirty="0">
              <a:solidFill>
                <a:srgbClr val="FF0000"/>
              </a:solidFill>
            </a:endParaRPr>
          </a:p>
          <a:p>
            <a:r>
              <a:rPr lang="en-GB" dirty="0">
                <a:solidFill>
                  <a:schemeClr val="accent6">
                    <a:lumMod val="75000"/>
                  </a:schemeClr>
                </a:solidFill>
              </a:rPr>
              <a:t>.</a:t>
            </a:r>
          </a:p>
        </p:txBody>
      </p:sp>
      <p:pic>
        <p:nvPicPr>
          <p:cNvPr id="2" name="Picture 2">
            <a:extLst>
              <a:ext uri="{FF2B5EF4-FFF2-40B4-BE49-F238E27FC236}">
                <a16:creationId xmlns:a16="http://schemas.microsoft.com/office/drawing/2014/main" id="{CF1E2642-3257-498A-8256-0242C29352DE}"/>
              </a:ext>
            </a:extLst>
          </p:cNvPr>
          <p:cNvPicPr>
            <a:picLocks noChangeAspect="1"/>
          </p:cNvPicPr>
          <p:nvPr/>
        </p:nvPicPr>
        <p:blipFill>
          <a:blip r:embed="rId3"/>
          <a:stretch>
            <a:fillRect/>
          </a:stretch>
        </p:blipFill>
        <p:spPr>
          <a:xfrm>
            <a:off x="8442960" y="3558814"/>
            <a:ext cx="2743200" cy="1548853"/>
          </a:xfrm>
          <a:prstGeom prst="rect">
            <a:avLst/>
          </a:prstGeom>
        </p:spPr>
      </p:pic>
      <p:pic>
        <p:nvPicPr>
          <p:cNvPr id="3" name="Picture 4">
            <a:extLst>
              <a:ext uri="{FF2B5EF4-FFF2-40B4-BE49-F238E27FC236}">
                <a16:creationId xmlns:a16="http://schemas.microsoft.com/office/drawing/2014/main" id="{54516C90-CFEA-4AD7-88AA-3B0F1174801A}"/>
              </a:ext>
            </a:extLst>
          </p:cNvPr>
          <p:cNvPicPr>
            <a:picLocks noChangeAspect="1"/>
          </p:cNvPicPr>
          <p:nvPr/>
        </p:nvPicPr>
        <p:blipFill>
          <a:blip r:embed="rId4"/>
          <a:stretch>
            <a:fillRect/>
          </a:stretch>
        </p:blipFill>
        <p:spPr>
          <a:xfrm>
            <a:off x="9022398" y="4533265"/>
            <a:ext cx="2600325" cy="1733550"/>
          </a:xfrm>
          <a:prstGeom prst="rect">
            <a:avLst/>
          </a:prstGeom>
        </p:spPr>
      </p:pic>
    </p:spTree>
    <p:extLst>
      <p:ext uri="{BB962C8B-B14F-4D97-AF65-F5344CB8AC3E}">
        <p14:creationId xmlns:p14="http://schemas.microsoft.com/office/powerpoint/2010/main" val="2353369788"/>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41243A"/>
      </a:dk2>
      <a:lt2>
        <a:srgbClr val="E2E8E3"/>
      </a:lt2>
      <a:accent1>
        <a:srgbClr val="EC70D1"/>
      </a:accent1>
      <a:accent2>
        <a:srgbClr val="E85188"/>
      </a:accent2>
      <a:accent3>
        <a:srgbClr val="EC7770"/>
      </a:accent3>
      <a:accent4>
        <a:srgbClr val="E68E40"/>
      </a:accent4>
      <a:accent5>
        <a:srgbClr val="AFA44F"/>
      </a:accent5>
      <a:accent6>
        <a:srgbClr val="8DB03D"/>
      </a:accent6>
      <a:hlink>
        <a:srgbClr val="568E62"/>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272</Words>
  <Application>Microsoft Office PowerPoint</Application>
  <PresentationFormat>Widescreen</PresentationFormat>
  <Paragraphs>70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BrushVTI</vt:lpstr>
      <vt:lpstr>Year 1 'Screen free' day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Keeble</dc:creator>
  <cp:lastModifiedBy>Windows User</cp:lastModifiedBy>
  <cp:revision>259</cp:revision>
  <dcterms:created xsi:type="dcterms:W3CDTF">2021-01-29T10:44:56Z</dcterms:created>
  <dcterms:modified xsi:type="dcterms:W3CDTF">2021-02-04T15:40:54Z</dcterms:modified>
</cp:coreProperties>
</file>