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79" r:id="rId7"/>
    <p:sldId id="271" r:id="rId8"/>
    <p:sldId id="272" r:id="rId9"/>
    <p:sldId id="273" r:id="rId10"/>
    <p:sldId id="274" r:id="rId11"/>
    <p:sldId id="275" r:id="rId12"/>
    <p:sldId id="276" r:id="rId13"/>
    <p:sldId id="277" r:id="rId14"/>
    <p:sldId id="278" r:id="rId15"/>
    <p:sldId id="262" r:id="rId16"/>
    <p:sldId id="263" r:id="rId17"/>
    <p:sldId id="281"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6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29C679-C125-438B-9867-70EA5CC7938F}"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366737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29C679-C125-438B-9867-70EA5CC7938F}"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95982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29C679-C125-438B-9867-70EA5CC7938F}"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405805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264361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2799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015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67792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31259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4513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5678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29C679-C125-438B-9867-70EA5CC7938F}"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34167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29C679-C125-438B-9867-70EA5CC7938F}"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85176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29C679-C125-438B-9867-70EA5CC7938F}"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39511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29C679-C125-438B-9867-70EA5CC7938F}"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165750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29C679-C125-438B-9867-70EA5CC7938F}"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26204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9C679-C125-438B-9867-70EA5CC7938F}"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92094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29C679-C125-438B-9867-70EA5CC7938F}"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64780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29C679-C125-438B-9867-70EA5CC7938F}"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95050C-828C-43D3-A8AB-D6A1466A9A8C}" type="slidenum">
              <a:rPr lang="en-GB" smtClean="0"/>
              <a:t>‹#›</a:t>
            </a:fld>
            <a:endParaRPr lang="en-GB"/>
          </a:p>
        </p:txBody>
      </p:sp>
    </p:spTree>
    <p:extLst>
      <p:ext uri="{BB962C8B-B14F-4D97-AF65-F5344CB8AC3E}">
        <p14:creationId xmlns:p14="http://schemas.microsoft.com/office/powerpoint/2010/main" val="265502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9C679-C125-438B-9867-70EA5CC7938F}"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5050C-828C-43D3-A8AB-D6A1466A9A8C}" type="slidenum">
              <a:rPr lang="en-GB" smtClean="0"/>
              <a:t>‹#›</a:t>
            </a:fld>
            <a:endParaRPr lang="en-GB"/>
          </a:p>
        </p:txBody>
      </p:sp>
    </p:spTree>
    <p:extLst>
      <p:ext uri="{BB962C8B-B14F-4D97-AF65-F5344CB8AC3E}">
        <p14:creationId xmlns:p14="http://schemas.microsoft.com/office/powerpoint/2010/main" val="179111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bitesize/clips/zvtfgk7" TargetMode="External"/><Relationship Id="rId2" Type="http://schemas.openxmlformats.org/officeDocument/2006/relationships/hyperlink" Target="https://www.bbc.co.uk/programmes/p02mx9mx" TargetMode="External"/><Relationship Id="rId1" Type="http://schemas.openxmlformats.org/officeDocument/2006/relationships/slideLayout" Target="../slideLayouts/slideLayout2.xml"/><Relationship Id="rId5" Type="http://schemas.openxmlformats.org/officeDocument/2006/relationships/hyperlink" Target="https://www.bbc.co.uk/bitesize/clips/z84wmp3" TargetMode="External"/><Relationship Id="rId4" Type="http://schemas.openxmlformats.org/officeDocument/2006/relationships/hyperlink" Target="https://www.bbc.co.uk/bitesize/clips/zn7tfg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65201"/>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latin typeface="Comic Sans MS" panose="030F0702030302020204" pitchFamily="66" charset="0"/>
              </a:rPr>
              <a:t>Session 3: </a:t>
            </a:r>
            <a:r>
              <a:rPr lang="en-GB" u="sng" dirty="0" smtClean="0">
                <a:latin typeface="Comic Sans MS" panose="030F0702030302020204" pitchFamily="66" charset="0"/>
              </a:rPr>
              <a:t>Aims</a:t>
            </a:r>
            <a:endParaRPr lang="en-GB" u="sng" dirty="0">
              <a:latin typeface="Comic Sans MS" panose="030F0702030302020204" pitchFamily="66" charset="0"/>
            </a:endParaRPr>
          </a:p>
        </p:txBody>
      </p:sp>
      <p:sp>
        <p:nvSpPr>
          <p:cNvPr id="3" name="Content Placeholder 2"/>
          <p:cNvSpPr>
            <a:spLocks noGrp="1"/>
          </p:cNvSpPr>
          <p:nvPr>
            <p:ph idx="1"/>
          </p:nvPr>
        </p:nvSpPr>
        <p:spPr>
          <a:xfrm>
            <a:off x="828821" y="2684942"/>
            <a:ext cx="10387819" cy="330016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endParaRPr lang="en-GB" dirty="0" smtClean="0"/>
          </a:p>
          <a:p>
            <a:r>
              <a:rPr lang="en-GB" dirty="0" smtClean="0"/>
              <a:t>To consider the </a:t>
            </a:r>
            <a:r>
              <a:rPr lang="en-GB" b="1" i="1" dirty="0" smtClean="0">
                <a:solidFill>
                  <a:srgbClr val="7030A0"/>
                </a:solidFill>
              </a:rPr>
              <a:t>mezuzah</a:t>
            </a:r>
            <a:r>
              <a:rPr lang="en-GB" dirty="0" smtClean="0"/>
              <a:t> and create their own ‘family statement’ showing their own family values and beliefs.</a:t>
            </a:r>
          </a:p>
          <a:p>
            <a:r>
              <a:rPr lang="en-GB" dirty="0" smtClean="0"/>
              <a:t>To </a:t>
            </a:r>
            <a:r>
              <a:rPr lang="en-GB" dirty="0"/>
              <a:t>learn about a key aspect of Jewish practise: </a:t>
            </a:r>
            <a:r>
              <a:rPr lang="en-GB" b="1" i="1" dirty="0" smtClean="0">
                <a:solidFill>
                  <a:srgbClr val="7030A0"/>
                </a:solidFill>
              </a:rPr>
              <a:t>Shabbat</a:t>
            </a:r>
            <a:endParaRPr lang="en-GB" b="1" i="1" dirty="0">
              <a:solidFill>
                <a:srgbClr val="7030A0"/>
              </a:solidFill>
            </a:endParaRPr>
          </a:p>
          <a:p>
            <a:r>
              <a:rPr lang="en-GB" dirty="0" smtClean="0"/>
              <a:t>To </a:t>
            </a:r>
            <a:r>
              <a:rPr lang="en-GB" dirty="0"/>
              <a:t>consider how they take rest in their own lives, and relate this to the Jewish practise of </a:t>
            </a:r>
            <a:r>
              <a:rPr lang="en-GB" b="1" i="1" dirty="0">
                <a:solidFill>
                  <a:srgbClr val="7030A0"/>
                </a:solidFill>
              </a:rPr>
              <a:t>Shabbat</a:t>
            </a:r>
            <a:r>
              <a:rPr lang="en-GB" dirty="0"/>
              <a:t>.</a:t>
            </a:r>
          </a:p>
          <a:p>
            <a:endParaRPr lang="en-GB" dirty="0"/>
          </a:p>
        </p:txBody>
      </p:sp>
      <p:sp>
        <p:nvSpPr>
          <p:cNvPr id="4" name="Title 1"/>
          <p:cNvSpPr txBox="1">
            <a:spLocks/>
          </p:cNvSpPr>
          <p:nvPr/>
        </p:nvSpPr>
        <p:spPr>
          <a:xfrm>
            <a:off x="956603" y="404763"/>
            <a:ext cx="10260037" cy="1325563"/>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solidFill>
                  <a:schemeClr val="accent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Key Question:  ‘What does it mean to belong to the Jewish religion?’ </a:t>
            </a:r>
            <a:endParaRPr lang="en-GB" sz="36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87742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876885" y="613119"/>
            <a:ext cx="10960100" cy="994306"/>
          </a:xfrm>
        </p:spPr>
        <p:txBody>
          <a:bodyPr/>
          <a:lstStyle/>
          <a:p>
            <a:r>
              <a:rPr lang="en-GB" sz="2800" dirty="0">
                <a:solidFill>
                  <a:srgbClr val="0070C0"/>
                </a:solidFill>
                <a:latin typeface="Comic Sans MS" panose="030F0702030302020204" pitchFamily="66" charset="0"/>
              </a:rPr>
              <a:t>How Is Shabbat Celebrated?</a:t>
            </a:r>
          </a:p>
        </p:txBody>
      </p:sp>
      <p:sp>
        <p:nvSpPr>
          <p:cNvPr id="5" name="Rectangle 4"/>
          <p:cNvSpPr/>
          <p:nvPr/>
        </p:nvSpPr>
        <p:spPr>
          <a:xfrm>
            <a:off x="876885" y="1742994"/>
            <a:ext cx="7632700" cy="1846659"/>
          </a:xfrm>
          <a:prstGeom prst="rect">
            <a:avLst/>
          </a:prstGeom>
        </p:spPr>
        <p:txBody>
          <a:bodyPr wrap="square" lIns="0" tIns="0" rIns="0" bIns="0">
            <a:spAutoFit/>
          </a:bodyPr>
          <a:lstStyle/>
          <a:p>
            <a:r>
              <a:rPr lang="en-GB" sz="2000" dirty="0">
                <a:latin typeface="Comic Sans MS" panose="030F0702030302020204" pitchFamily="66" charset="0"/>
              </a:rPr>
              <a:t>When Shabbat begins on Friday evening, </a:t>
            </a:r>
            <a:br>
              <a:rPr lang="en-GB" sz="2000" dirty="0">
                <a:latin typeface="Comic Sans MS" panose="030F0702030302020204" pitchFamily="66" charset="0"/>
              </a:rPr>
            </a:br>
            <a:r>
              <a:rPr lang="en-GB" sz="2000" dirty="0">
                <a:latin typeface="Comic Sans MS" panose="030F0702030302020204" pitchFamily="66" charset="0"/>
              </a:rPr>
              <a:t>everyone puts on their best clothes and </a:t>
            </a:r>
            <a:br>
              <a:rPr lang="en-GB" sz="2000" dirty="0">
                <a:latin typeface="Comic Sans MS" panose="030F0702030302020204" pitchFamily="66" charset="0"/>
              </a:rPr>
            </a:br>
            <a:r>
              <a:rPr lang="en-GB" sz="2000" dirty="0">
                <a:latin typeface="Comic Sans MS" panose="030F0702030302020204" pitchFamily="66" charset="0"/>
              </a:rPr>
              <a:t>gather for a special meal. Other </a:t>
            </a:r>
            <a:br>
              <a:rPr lang="en-GB" sz="2000" dirty="0">
                <a:latin typeface="Comic Sans MS" panose="030F0702030302020204" pitchFamily="66" charset="0"/>
              </a:rPr>
            </a:br>
            <a:r>
              <a:rPr lang="en-GB" sz="2000" dirty="0">
                <a:latin typeface="Comic Sans MS" panose="030F0702030302020204" pitchFamily="66" charset="0"/>
              </a:rPr>
              <a:t>family members or friends may </a:t>
            </a:r>
            <a:br>
              <a:rPr lang="en-GB" sz="2000" dirty="0">
                <a:latin typeface="Comic Sans MS" panose="030F0702030302020204" pitchFamily="66" charset="0"/>
              </a:rPr>
            </a:br>
            <a:r>
              <a:rPr lang="en-GB" sz="2000" dirty="0">
                <a:latin typeface="Comic Sans MS" panose="030F0702030302020204" pitchFamily="66" charset="0"/>
              </a:rPr>
              <a:t>join the family for this special </a:t>
            </a:r>
            <a:br>
              <a:rPr lang="en-GB" sz="2000" dirty="0">
                <a:latin typeface="Comic Sans MS" panose="030F0702030302020204" pitchFamily="66" charset="0"/>
              </a:rPr>
            </a:br>
            <a:r>
              <a:rPr lang="en-GB" sz="2000" dirty="0">
                <a:latin typeface="Comic Sans MS" panose="030F0702030302020204" pitchFamily="66" charset="0"/>
              </a:rPr>
              <a:t>occasion. </a:t>
            </a:r>
          </a:p>
        </p:txBody>
      </p:sp>
      <p:sp>
        <p:nvSpPr>
          <p:cNvPr id="6" name="Rectangle: Rounded Corners 5"/>
          <p:cNvSpPr/>
          <p:nvPr/>
        </p:nvSpPr>
        <p:spPr>
          <a:xfrm>
            <a:off x="1280160" y="3879298"/>
            <a:ext cx="3587261" cy="1775286"/>
          </a:xfrm>
          <a:prstGeom prst="round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chemeClr val="tx1"/>
                </a:solidFill>
                <a:latin typeface="Comic Sans MS" panose="030F0702030302020204" pitchFamily="66" charset="0"/>
              </a:rPr>
              <a:t>There are lots of traditions that take place at a Shabbat meal.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935" y="1795859"/>
            <a:ext cx="4211266" cy="3858725"/>
          </a:xfrm>
          <a:prstGeom prst="rect">
            <a:avLst/>
          </a:prstGeom>
        </p:spPr>
      </p:pic>
    </p:spTree>
    <p:extLst>
      <p:ext uri="{BB962C8B-B14F-4D97-AF65-F5344CB8AC3E}">
        <p14:creationId xmlns:p14="http://schemas.microsoft.com/office/powerpoint/2010/main" val="23560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Shabbat Traditions</a:t>
            </a:r>
          </a:p>
        </p:txBody>
      </p:sp>
      <p:sp>
        <p:nvSpPr>
          <p:cNvPr id="11" name="Rectangle: Rounded Corners 10"/>
          <p:cNvSpPr/>
          <p:nvPr/>
        </p:nvSpPr>
        <p:spPr>
          <a:xfrm>
            <a:off x="708077" y="1514768"/>
            <a:ext cx="1922525" cy="1572280"/>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dirty="0">
                <a:solidFill>
                  <a:schemeClr val="tx1"/>
                </a:solidFill>
                <a:latin typeface="Comic Sans MS" panose="030F0702030302020204" pitchFamily="66" charset="0"/>
              </a:rPr>
              <a:t>Shabbat Candles </a:t>
            </a:r>
            <a:br>
              <a:rPr lang="en-GB" altLang="en-US" sz="2000" b="1" dirty="0">
                <a:solidFill>
                  <a:schemeClr val="tx1"/>
                </a:solidFill>
                <a:latin typeface="Comic Sans MS" panose="030F0702030302020204" pitchFamily="66" charset="0"/>
              </a:rPr>
            </a:br>
            <a:r>
              <a:rPr lang="en-GB" altLang="en-US" sz="2000" dirty="0">
                <a:solidFill>
                  <a:schemeClr val="tx1"/>
                </a:solidFill>
                <a:latin typeface="Comic Sans MS" panose="030F0702030302020204" pitchFamily="66" charset="0"/>
              </a:rPr>
              <a:t>are lit on the </a:t>
            </a:r>
            <a:br>
              <a:rPr lang="en-GB" altLang="en-US" sz="2000" dirty="0">
                <a:solidFill>
                  <a:schemeClr val="tx1"/>
                </a:solidFill>
                <a:latin typeface="Comic Sans MS" panose="030F0702030302020204" pitchFamily="66" charset="0"/>
              </a:rPr>
            </a:br>
            <a:r>
              <a:rPr lang="en-GB" altLang="en-US" sz="2000" dirty="0">
                <a:solidFill>
                  <a:schemeClr val="tx1"/>
                </a:solidFill>
                <a:latin typeface="Comic Sans MS" panose="030F0702030302020204" pitchFamily="66" charset="0"/>
              </a:rPr>
              <a:t>dinner table.</a:t>
            </a:r>
          </a:p>
        </p:txBody>
      </p:sp>
      <p:sp>
        <p:nvSpPr>
          <p:cNvPr id="13" name="Rectangle: Rounded Corners 12"/>
          <p:cNvSpPr/>
          <p:nvPr/>
        </p:nvSpPr>
        <p:spPr>
          <a:xfrm>
            <a:off x="829913" y="4210071"/>
            <a:ext cx="1828159" cy="1685845"/>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chemeClr val="tx1"/>
                </a:solidFill>
                <a:latin typeface="Comic Sans MS" panose="030F0702030302020204" pitchFamily="66" charset="0"/>
              </a:rPr>
              <a:t>Wine (or grape juice) is shared in a </a:t>
            </a:r>
            <a:r>
              <a:rPr lang="en-GB" altLang="en-US" sz="2000" b="1" dirty="0">
                <a:solidFill>
                  <a:schemeClr val="tx1"/>
                </a:solidFill>
                <a:latin typeface="Comic Sans MS" panose="030F0702030302020204" pitchFamily="66" charset="0"/>
              </a:rPr>
              <a:t>Kiddush cup.</a:t>
            </a:r>
          </a:p>
        </p:txBody>
      </p:sp>
      <p:grpSp>
        <p:nvGrpSpPr>
          <p:cNvPr id="6" name="bread"/>
          <p:cNvGrpSpPr/>
          <p:nvPr/>
        </p:nvGrpSpPr>
        <p:grpSpPr>
          <a:xfrm>
            <a:off x="8747287" y="1237312"/>
            <a:ext cx="1366765" cy="1366765"/>
            <a:chOff x="7013195" y="1325127"/>
            <a:chExt cx="1366765" cy="1366765"/>
          </a:xfrm>
        </p:grpSpPr>
        <p:sp>
          <p:nvSpPr>
            <p:cNvPr id="14" name="Oval 13"/>
            <p:cNvSpPr/>
            <p:nvPr/>
          </p:nvSpPr>
          <p:spPr>
            <a:xfrm>
              <a:off x="7013195" y="1325127"/>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758" y="1474203"/>
              <a:ext cx="1123638" cy="1075229"/>
            </a:xfrm>
            <a:prstGeom prst="rect">
              <a:avLst/>
            </a:prstGeom>
          </p:spPr>
        </p:pic>
      </p:grpSp>
      <p:grpSp>
        <p:nvGrpSpPr>
          <p:cNvPr id="19" name="wine"/>
          <p:cNvGrpSpPr/>
          <p:nvPr/>
        </p:nvGrpSpPr>
        <p:grpSpPr>
          <a:xfrm>
            <a:off x="2963033" y="4369610"/>
            <a:ext cx="1366765" cy="1366765"/>
            <a:chOff x="755650" y="4700893"/>
            <a:chExt cx="1366765" cy="1366765"/>
          </a:xfrm>
        </p:grpSpPr>
        <p:sp>
          <p:nvSpPr>
            <p:cNvPr id="12" name="Oval 11"/>
            <p:cNvSpPr/>
            <p:nvPr/>
          </p:nvSpPr>
          <p:spPr>
            <a:xfrm>
              <a:off x="755650" y="4700893"/>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127" y="4872634"/>
              <a:ext cx="569810" cy="1023281"/>
            </a:xfrm>
            <a:prstGeom prst="rect">
              <a:avLst/>
            </a:prstGeom>
          </p:spPr>
        </p:pic>
      </p:grpSp>
      <p:sp>
        <p:nvSpPr>
          <p:cNvPr id="16" name="Rectangle: Rounded Corners 15"/>
          <p:cNvSpPr/>
          <p:nvPr/>
        </p:nvSpPr>
        <p:spPr>
          <a:xfrm>
            <a:off x="6540617" y="1334652"/>
            <a:ext cx="1828159" cy="987484"/>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dirty="0">
                <a:solidFill>
                  <a:schemeClr val="tx1"/>
                </a:solidFill>
                <a:latin typeface="Comic Sans MS" panose="030F0702030302020204" pitchFamily="66" charset="0"/>
              </a:rPr>
              <a:t>Challah bread </a:t>
            </a:r>
            <a:br>
              <a:rPr lang="en-GB" altLang="en-US" sz="2000" b="1" dirty="0">
                <a:solidFill>
                  <a:schemeClr val="tx1"/>
                </a:solidFill>
                <a:latin typeface="Comic Sans MS" panose="030F0702030302020204" pitchFamily="66" charset="0"/>
              </a:rPr>
            </a:br>
            <a:r>
              <a:rPr lang="en-GB" altLang="en-US" sz="2000" dirty="0">
                <a:solidFill>
                  <a:schemeClr val="tx1"/>
                </a:solidFill>
                <a:latin typeface="Comic Sans MS" panose="030F0702030302020204" pitchFamily="66" charset="0"/>
              </a:rPr>
              <a:t>is eaten.</a:t>
            </a:r>
          </a:p>
        </p:txBody>
      </p:sp>
      <p:sp>
        <p:nvSpPr>
          <p:cNvPr id="17" name="Rectangle: Rounded Corners 16"/>
          <p:cNvSpPr/>
          <p:nvPr/>
        </p:nvSpPr>
        <p:spPr>
          <a:xfrm>
            <a:off x="7454696" y="4844317"/>
            <a:ext cx="1828159" cy="987484"/>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b="1" dirty="0">
                <a:solidFill>
                  <a:schemeClr val="tx1"/>
                </a:solidFill>
                <a:latin typeface="Comic Sans MS" panose="030F0702030302020204" pitchFamily="66" charset="0"/>
              </a:rPr>
              <a:t>Blessings </a:t>
            </a:r>
            <a:br>
              <a:rPr lang="en-GB" altLang="en-US" sz="2000" b="1" dirty="0">
                <a:solidFill>
                  <a:schemeClr val="tx1"/>
                </a:solidFill>
                <a:latin typeface="Comic Sans MS" panose="030F0702030302020204" pitchFamily="66" charset="0"/>
              </a:rPr>
            </a:br>
            <a:r>
              <a:rPr lang="en-GB" altLang="en-US" sz="2000" dirty="0">
                <a:solidFill>
                  <a:schemeClr val="tx1"/>
                </a:solidFill>
                <a:latin typeface="Comic Sans MS" panose="030F0702030302020204" pitchFamily="66" charset="0"/>
              </a:rPr>
              <a:t>are recited.</a:t>
            </a:r>
          </a:p>
        </p:txBody>
      </p:sp>
      <p:grpSp>
        <p:nvGrpSpPr>
          <p:cNvPr id="3" name="blessing"/>
          <p:cNvGrpSpPr/>
          <p:nvPr/>
        </p:nvGrpSpPr>
        <p:grpSpPr>
          <a:xfrm>
            <a:off x="9698743" y="4448992"/>
            <a:ext cx="1378798" cy="1382809"/>
            <a:chOff x="7001162" y="4684849"/>
            <a:chExt cx="1378798" cy="1382809"/>
          </a:xfrm>
        </p:grpSpPr>
        <p:sp>
          <p:nvSpPr>
            <p:cNvPr id="15" name="Oval 14"/>
            <p:cNvSpPr/>
            <p:nvPr/>
          </p:nvSpPr>
          <p:spPr>
            <a:xfrm>
              <a:off x="7013195" y="4700893"/>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1062" t="-18878" r="-5994" b="2150"/>
            <a:stretch/>
          </p:blipFill>
          <p:spPr>
            <a:xfrm flipH="1">
              <a:off x="7001162" y="4684849"/>
              <a:ext cx="1375154" cy="1366765"/>
            </a:xfrm>
            <a:prstGeom prst="ellipse">
              <a:avLst/>
            </a:prstGeom>
          </p:spPr>
        </p:pic>
      </p:grpSp>
      <p:grpSp>
        <p:nvGrpSpPr>
          <p:cNvPr id="23" name="Shabbat Candles"/>
          <p:cNvGrpSpPr/>
          <p:nvPr/>
        </p:nvGrpSpPr>
        <p:grpSpPr>
          <a:xfrm>
            <a:off x="2799022" y="1516657"/>
            <a:ext cx="1366765" cy="1366765"/>
            <a:chOff x="755650" y="1325127"/>
            <a:chExt cx="1366765" cy="1366765"/>
          </a:xfrm>
        </p:grpSpPr>
        <p:sp>
          <p:nvSpPr>
            <p:cNvPr id="2" name="Oval 1"/>
            <p:cNvSpPr/>
            <p:nvPr/>
          </p:nvSpPr>
          <p:spPr>
            <a:xfrm>
              <a:off x="755650" y="1325127"/>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851" y="1450861"/>
              <a:ext cx="582362" cy="1115296"/>
            </a:xfrm>
            <a:prstGeom prst="rect">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676" y="2418928"/>
            <a:ext cx="2788351" cy="2554928"/>
          </a:xfrm>
          <a:prstGeom prst="rect">
            <a:avLst/>
          </a:prstGeom>
        </p:spPr>
      </p:pic>
    </p:spTree>
    <p:extLst>
      <p:ext uri="{BB962C8B-B14F-4D97-AF65-F5344CB8AC3E}">
        <p14:creationId xmlns:p14="http://schemas.microsoft.com/office/powerpoint/2010/main" val="4192429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nextCondLst>
                <p:cond evt="onClick" delay="0">
                  <p:tgtEl>
                    <p:spTgt spid="3"/>
                  </p:tgtEl>
                </p:cond>
              </p:nextCondLst>
            </p:seq>
          </p:childTnLst>
        </p:cTn>
      </p:par>
    </p:tnLst>
    <p:bldLst>
      <p:bldP spid="11" grpId="0" animBg="1"/>
      <p:bldP spid="13"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279650" y="361466"/>
            <a:ext cx="3413762" cy="994306"/>
          </a:xfrm>
          <a:solidFill>
            <a:srgbClr val="99CCFF"/>
          </a:solidFill>
        </p:spPr>
        <p:txBody>
          <a:bodyPr/>
          <a:lstStyle/>
          <a:p>
            <a:r>
              <a:rPr lang="en-GB" sz="3600" dirty="0">
                <a:latin typeface="Comic Sans MS" panose="030F0702030302020204" pitchFamily="66" charset="0"/>
              </a:rPr>
              <a:t>Challah Bread</a:t>
            </a:r>
          </a:p>
        </p:txBody>
      </p:sp>
      <p:sp>
        <p:nvSpPr>
          <p:cNvPr id="24" name="Rectangle 23"/>
          <p:cNvSpPr/>
          <p:nvPr/>
        </p:nvSpPr>
        <p:spPr>
          <a:xfrm>
            <a:off x="2279650" y="1473201"/>
            <a:ext cx="7632700" cy="553998"/>
          </a:xfrm>
          <a:prstGeom prst="rect">
            <a:avLst/>
          </a:prstGeom>
          <a:solidFill>
            <a:srgbClr val="FFFF00"/>
          </a:solidFill>
        </p:spPr>
        <p:txBody>
          <a:bodyPr wrap="square" lIns="0" tIns="0" rIns="0" bIns="0">
            <a:spAutoFit/>
          </a:bodyPr>
          <a:lstStyle/>
          <a:p>
            <a:r>
              <a:rPr lang="en-GB" dirty="0">
                <a:latin typeface="Comic Sans MS" panose="030F0702030302020204" pitchFamily="66" charset="0"/>
              </a:rPr>
              <a:t>Challah is a special plaited loaf that is bought fresh on Friday morning, ready for the Shabbat.</a:t>
            </a:r>
          </a:p>
        </p:txBody>
      </p:sp>
      <p:sp>
        <p:nvSpPr>
          <p:cNvPr id="28" name="Rectangle: Rounded Corners 27"/>
          <p:cNvSpPr/>
          <p:nvPr/>
        </p:nvSpPr>
        <p:spPr>
          <a:xfrm>
            <a:off x="2279651" y="4628405"/>
            <a:ext cx="2651124" cy="1464421"/>
          </a:xfrm>
          <a:prstGeom prst="roundRect">
            <a:avLst>
              <a:gd name="adj" fmla="val 9301"/>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Comic Sans MS" panose="030F0702030302020204" pitchFamily="66" charset="0"/>
              </a:rPr>
              <a:t>The loaves are covered with a special </a:t>
            </a:r>
            <a:r>
              <a:rPr lang="en-GB" altLang="en-US" b="1" dirty="0">
                <a:solidFill>
                  <a:schemeClr val="tx1"/>
                </a:solidFill>
                <a:latin typeface="Comic Sans MS" panose="030F0702030302020204" pitchFamily="66" charset="0"/>
              </a:rPr>
              <a:t>Challah cover</a:t>
            </a:r>
            <a:r>
              <a:rPr lang="en-GB" altLang="en-US" dirty="0">
                <a:solidFill>
                  <a:schemeClr val="tx1"/>
                </a:solidFill>
                <a:latin typeface="Comic Sans MS" panose="030F0702030302020204" pitchFamily="66" charset="0"/>
              </a:rPr>
              <a:t>, so they can’t ‘see’ the wine when it is blessed.</a:t>
            </a:r>
          </a:p>
        </p:txBody>
      </p:sp>
      <p:sp>
        <p:nvSpPr>
          <p:cNvPr id="32" name="Rectangle: Rounded Corners 31"/>
          <p:cNvSpPr/>
          <p:nvPr/>
        </p:nvSpPr>
        <p:spPr>
          <a:xfrm>
            <a:off x="7581899" y="4628405"/>
            <a:ext cx="2982937" cy="1645786"/>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Comic Sans MS" panose="030F0702030302020204" pitchFamily="66" charset="0"/>
              </a:rPr>
              <a:t>Challah tastes much sweeter than normal bread. This helps remind people that </a:t>
            </a:r>
            <a:r>
              <a:rPr lang="en-GB" altLang="en-US" b="1" dirty="0">
                <a:solidFill>
                  <a:schemeClr val="tx1"/>
                </a:solidFill>
                <a:latin typeface="Comic Sans MS" panose="030F0702030302020204" pitchFamily="66" charset="0"/>
              </a:rPr>
              <a:t>Shabbat is special</a:t>
            </a:r>
            <a:r>
              <a:rPr lang="en-GB" altLang="en-US" dirty="0">
                <a:solidFill>
                  <a:schemeClr val="tx1"/>
                </a:solidFill>
                <a:latin typeface="Comic Sans MS" panose="030F0702030302020204" pitchFamily="66" charset="0"/>
              </a:rPr>
              <a:t>.</a:t>
            </a:r>
          </a:p>
        </p:txBody>
      </p:sp>
      <p:grpSp>
        <p:nvGrpSpPr>
          <p:cNvPr id="33" name="middle"/>
          <p:cNvGrpSpPr/>
          <p:nvPr/>
        </p:nvGrpSpPr>
        <p:grpSpPr>
          <a:xfrm>
            <a:off x="5109784" y="4120393"/>
            <a:ext cx="1972432" cy="1972432"/>
            <a:chOff x="7013195" y="1325127"/>
            <a:chExt cx="1366765" cy="1366765"/>
          </a:xfrm>
        </p:grpSpPr>
        <p:sp>
          <p:nvSpPr>
            <p:cNvPr id="34" name="Oval 33"/>
            <p:cNvSpPr/>
            <p:nvPr/>
          </p:nvSpPr>
          <p:spPr>
            <a:xfrm>
              <a:off x="7013195" y="1325127"/>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758" y="1474203"/>
              <a:ext cx="1123638" cy="1075229"/>
            </a:xfrm>
            <a:prstGeom prst="rect">
              <a:avLst/>
            </a:prstGeom>
          </p:spPr>
        </p:pic>
      </p:grpSp>
      <p:sp>
        <p:nvSpPr>
          <p:cNvPr id="36" name="Rectangle: Rounded Corners 35"/>
          <p:cNvSpPr/>
          <p:nvPr/>
        </p:nvSpPr>
        <p:spPr>
          <a:xfrm>
            <a:off x="4930775" y="2442785"/>
            <a:ext cx="2330450" cy="1464421"/>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latin typeface="Comic Sans MS" panose="030F0702030302020204" pitchFamily="66" charset="0"/>
              </a:rPr>
              <a:t>Two loaves </a:t>
            </a:r>
            <a:r>
              <a:rPr lang="en-GB" altLang="en-US" dirty="0">
                <a:solidFill>
                  <a:schemeClr val="tx1"/>
                </a:solidFill>
                <a:latin typeface="Comic Sans MS" panose="030F0702030302020204" pitchFamily="66" charset="0"/>
              </a:rPr>
              <a:t>are always bought together.</a:t>
            </a:r>
          </a:p>
        </p:txBody>
      </p:sp>
      <p:grpSp>
        <p:nvGrpSpPr>
          <p:cNvPr id="20" name="right"/>
          <p:cNvGrpSpPr/>
          <p:nvPr/>
        </p:nvGrpSpPr>
        <p:grpSpPr>
          <a:xfrm>
            <a:off x="7760909" y="2423832"/>
            <a:ext cx="1972433" cy="1991384"/>
            <a:chOff x="6236908" y="2423832"/>
            <a:chExt cx="1972433" cy="1991384"/>
          </a:xfrm>
        </p:grpSpPr>
        <p:sp>
          <p:nvSpPr>
            <p:cNvPr id="30" name="Oval 29"/>
            <p:cNvSpPr/>
            <p:nvPr/>
          </p:nvSpPr>
          <p:spPr>
            <a:xfrm>
              <a:off x="6236909" y="2442784"/>
              <a:ext cx="1972432" cy="1972432"/>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953" t="-22575" r="-10953" b="1"/>
            <a:stretch/>
          </p:blipFill>
          <p:spPr>
            <a:xfrm>
              <a:off x="6236908" y="2423832"/>
              <a:ext cx="1972433" cy="1972431"/>
            </a:xfrm>
            <a:prstGeom prst="ellipse">
              <a:avLst/>
            </a:prstGeom>
          </p:spPr>
        </p:pic>
      </p:grpSp>
      <p:grpSp>
        <p:nvGrpSpPr>
          <p:cNvPr id="41" name="left"/>
          <p:cNvGrpSpPr/>
          <p:nvPr/>
        </p:nvGrpSpPr>
        <p:grpSpPr>
          <a:xfrm>
            <a:off x="2458660" y="2421114"/>
            <a:ext cx="1972433" cy="1994102"/>
            <a:chOff x="934659" y="2421114"/>
            <a:chExt cx="1972433" cy="1994102"/>
          </a:xfrm>
        </p:grpSpPr>
        <p:sp>
          <p:nvSpPr>
            <p:cNvPr id="26" name="Oval 25"/>
            <p:cNvSpPr/>
            <p:nvPr/>
          </p:nvSpPr>
          <p:spPr>
            <a:xfrm>
              <a:off x="934660" y="2442784"/>
              <a:ext cx="1972432" cy="1972432"/>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l="-15514" t="-33259" r="-15514" b="-1292"/>
            <a:stretch/>
          </p:blipFill>
          <p:spPr>
            <a:xfrm>
              <a:off x="934659" y="2421114"/>
              <a:ext cx="1972431" cy="1972432"/>
            </a:xfrm>
            <a:prstGeom prst="ellipse">
              <a:avLst/>
            </a:prstGeom>
          </p:spPr>
        </p:pic>
      </p:grpSp>
    </p:spTree>
    <p:extLst>
      <p:ext uri="{BB962C8B-B14F-4D97-AF65-F5344CB8AC3E}">
        <p14:creationId xmlns:p14="http://schemas.microsoft.com/office/powerpoint/2010/main" val="2111627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nextCondLst>
                <p:cond evt="onClick" delay="0">
                  <p:tgtEl>
                    <p:spTgt spid="20"/>
                  </p:tgtEl>
                </p:cond>
              </p:nextCondLst>
            </p:seq>
          </p:childTnLst>
        </p:cTn>
      </p:par>
    </p:tnLst>
    <p:bldLst>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09598" y="478895"/>
            <a:ext cx="5284765" cy="994306"/>
          </a:xfrm>
          <a:solidFill>
            <a:srgbClr val="99CCFF"/>
          </a:solidFill>
        </p:spPr>
        <p:txBody>
          <a:bodyPr/>
          <a:lstStyle/>
          <a:p>
            <a:r>
              <a:rPr lang="en-GB" sz="3600" dirty="0">
                <a:latin typeface="Comic Sans MS" panose="030F0702030302020204" pitchFamily="66" charset="0"/>
              </a:rPr>
              <a:t>Other Customs</a:t>
            </a:r>
          </a:p>
        </p:txBody>
      </p:sp>
      <p:sp>
        <p:nvSpPr>
          <p:cNvPr id="6" name="Rectangle: Rounded Corners 5"/>
          <p:cNvSpPr/>
          <p:nvPr/>
        </p:nvSpPr>
        <p:spPr>
          <a:xfrm>
            <a:off x="2279650" y="4674708"/>
            <a:ext cx="3816350" cy="1247920"/>
          </a:xfrm>
          <a:prstGeom prst="round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latin typeface="Comic Sans MS" panose="030F0702030302020204" pitchFamily="66" charset="0"/>
              </a:rPr>
              <a:t>Families enjoy talking together</a:t>
            </a:r>
            <a:r>
              <a:rPr lang="en-GB" altLang="en-US" dirty="0">
                <a:solidFill>
                  <a:schemeClr val="tx1"/>
                </a:solidFill>
                <a:latin typeface="Comic Sans MS" panose="030F0702030302020204" pitchFamily="66" charset="0"/>
              </a:rPr>
              <a:t>. Children can stay up late and tell and listen to stories. Songs </a:t>
            </a:r>
            <a:br>
              <a:rPr lang="en-GB" altLang="en-US" dirty="0">
                <a:solidFill>
                  <a:schemeClr val="tx1"/>
                </a:solidFill>
                <a:latin typeface="Comic Sans MS" panose="030F0702030302020204" pitchFamily="66" charset="0"/>
              </a:rPr>
            </a:br>
            <a:r>
              <a:rPr lang="en-GB" altLang="en-US" dirty="0">
                <a:solidFill>
                  <a:schemeClr val="tx1"/>
                </a:solidFill>
                <a:latin typeface="Comic Sans MS" panose="030F0702030302020204" pitchFamily="66" charset="0"/>
              </a:rPr>
              <a:t>are sung.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1" y="1370380"/>
            <a:ext cx="3821059" cy="30715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453" y="1473201"/>
            <a:ext cx="699845" cy="4619624"/>
          </a:xfrm>
          <a:prstGeom prst="rect">
            <a:avLst/>
          </a:prstGeom>
        </p:spPr>
      </p:pic>
      <p:sp>
        <p:nvSpPr>
          <p:cNvPr id="10" name="Rectangle: Rounded Corners 9"/>
          <p:cNvSpPr/>
          <p:nvPr/>
        </p:nvSpPr>
        <p:spPr>
          <a:xfrm>
            <a:off x="7295626" y="1473202"/>
            <a:ext cx="2611959" cy="1102219"/>
          </a:xfrm>
          <a:prstGeom prst="round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Comic Sans MS" panose="030F0702030302020204" pitchFamily="66" charset="0"/>
              </a:rPr>
              <a:t>Families will visit a </a:t>
            </a:r>
            <a:r>
              <a:rPr lang="en-GB" altLang="en-US" b="1" dirty="0">
                <a:solidFill>
                  <a:schemeClr val="tx1"/>
                </a:solidFill>
                <a:latin typeface="Comic Sans MS" panose="030F0702030302020204" pitchFamily="66" charset="0"/>
              </a:rPr>
              <a:t>Synagogue</a:t>
            </a:r>
            <a:r>
              <a:rPr lang="en-GB" altLang="en-US" dirty="0">
                <a:solidFill>
                  <a:schemeClr val="tx1"/>
                </a:solidFill>
                <a:latin typeface="Comic Sans MS" panose="030F0702030302020204" pitchFamily="66" charset="0"/>
              </a:rPr>
              <a:t> during Shabbat.</a:t>
            </a:r>
          </a:p>
        </p:txBody>
      </p:sp>
      <p:sp>
        <p:nvSpPr>
          <p:cNvPr id="11" name="Rectangle: Rounded Corners 10"/>
          <p:cNvSpPr/>
          <p:nvPr/>
        </p:nvSpPr>
        <p:spPr>
          <a:xfrm>
            <a:off x="7300392" y="2740798"/>
            <a:ext cx="2611959" cy="809253"/>
          </a:xfrm>
          <a:prstGeom prst="roundRect">
            <a:avLst>
              <a:gd name="adj" fmla="val 24960"/>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latin typeface="Comic Sans MS" panose="030F0702030302020204" pitchFamily="66" charset="0"/>
              </a:rPr>
              <a:t>No work </a:t>
            </a:r>
            <a:r>
              <a:rPr lang="en-GB" altLang="en-US" dirty="0">
                <a:solidFill>
                  <a:schemeClr val="tx1"/>
                </a:solidFill>
                <a:latin typeface="Comic Sans MS" panose="030F0702030302020204" pitchFamily="66" charset="0"/>
              </a:rPr>
              <a:t>can be done. Including homework!</a:t>
            </a:r>
          </a:p>
        </p:txBody>
      </p:sp>
      <p:sp>
        <p:nvSpPr>
          <p:cNvPr id="12" name="Rectangle: Rounded Corners 11"/>
          <p:cNvSpPr/>
          <p:nvPr/>
        </p:nvSpPr>
        <p:spPr>
          <a:xfrm>
            <a:off x="7300392" y="3715427"/>
            <a:ext cx="2611959" cy="2377398"/>
          </a:xfrm>
          <a:prstGeom prst="roundRect">
            <a:avLst>
              <a:gd name="adj" fmla="val 8198"/>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latin typeface="Comic Sans MS" panose="030F0702030302020204" pitchFamily="66" charset="0"/>
              </a:rPr>
              <a:t>Havdalah</a:t>
            </a:r>
            <a:r>
              <a:rPr lang="en-GB" altLang="en-US" dirty="0">
                <a:solidFill>
                  <a:schemeClr val="tx1"/>
                </a:solidFill>
                <a:latin typeface="Comic Sans MS" panose="030F0702030302020204" pitchFamily="66" charset="0"/>
              </a:rPr>
              <a:t> is the end of Shabbat. A special plaited candle is lit and prayers are read. </a:t>
            </a:r>
            <a:r>
              <a:rPr lang="en-GB" altLang="en-US" b="1" dirty="0">
                <a:solidFill>
                  <a:schemeClr val="tx1"/>
                </a:solidFill>
                <a:latin typeface="Comic Sans MS" panose="030F0702030302020204" pitchFamily="66" charset="0"/>
              </a:rPr>
              <a:t>Special spices </a:t>
            </a:r>
            <a:r>
              <a:rPr lang="en-GB" altLang="en-US" dirty="0">
                <a:solidFill>
                  <a:schemeClr val="tx1"/>
                </a:solidFill>
                <a:latin typeface="Comic Sans MS" panose="030F0702030302020204" pitchFamily="66" charset="0"/>
              </a:rPr>
              <a:t>are smelt and finally the candle is put out in the wine.</a:t>
            </a:r>
          </a:p>
        </p:txBody>
      </p:sp>
    </p:spTree>
    <p:extLst>
      <p:ext uri="{BB962C8B-B14F-4D97-AF65-F5344CB8AC3E}">
        <p14:creationId xmlns:p14="http://schemas.microsoft.com/office/powerpoint/2010/main" val="37152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55" y="1"/>
            <a:ext cx="10515600" cy="2557146"/>
          </a:xfrm>
          <a:solidFill>
            <a:srgbClr val="99CCFF"/>
          </a:solidFill>
        </p:spPr>
        <p:txBody>
          <a:bodyPr>
            <a:noAutofit/>
          </a:bodyPr>
          <a:lstStyle/>
          <a:p>
            <a:r>
              <a:rPr lang="en-GB" sz="2400" dirty="0" smtClean="0">
                <a:latin typeface="Comic Sans MS" panose="030F0702030302020204" pitchFamily="66" charset="0"/>
              </a:rPr>
              <a:t>So what does this look like for a Jewish family?   The links below will take you to some clips showing families celebrating and talking about Shabbat.  Watch them to help you with your RE learning and activity.</a:t>
            </a:r>
            <a:br>
              <a:rPr lang="en-GB" sz="2400" dirty="0" smtClean="0">
                <a:latin typeface="Comic Sans MS" panose="030F0702030302020204" pitchFamily="66" charset="0"/>
              </a:rPr>
            </a:br>
            <a:r>
              <a:rPr lang="en-GB" sz="2400" dirty="0" smtClean="0">
                <a:latin typeface="Comic Sans MS" panose="030F0702030302020204" pitchFamily="66" charset="0"/>
              </a:rPr>
              <a:t>Click on the  link below to find out how Charlie and his family spend Shabbat.</a:t>
            </a:r>
            <a:br>
              <a:rPr lang="en-GB" sz="2400" dirty="0" smtClean="0">
                <a:latin typeface="Comic Sans MS" panose="030F0702030302020204" pitchFamily="66" charset="0"/>
              </a:rPr>
            </a:br>
            <a:r>
              <a:rPr lang="en-GB" sz="2400" dirty="0">
                <a:hlinkClick r:id="rId2"/>
              </a:rPr>
              <a:t>https://www.bbc.co.uk/programmes/p02mx9mx</a:t>
            </a:r>
            <a:r>
              <a:rPr lang="en-GB" sz="2400" dirty="0"/>
              <a:t/>
            </a:r>
            <a:br>
              <a:rPr lang="en-GB" sz="2400" dirty="0"/>
            </a:br>
            <a:endParaRPr lang="en-GB" sz="2400" dirty="0">
              <a:latin typeface="Comic Sans MS" panose="030F0702030302020204" pitchFamily="66" charset="0"/>
            </a:endParaRPr>
          </a:p>
        </p:txBody>
      </p:sp>
      <p:sp>
        <p:nvSpPr>
          <p:cNvPr id="3" name="Content Placeholder 2"/>
          <p:cNvSpPr>
            <a:spLocks noGrp="1"/>
          </p:cNvSpPr>
          <p:nvPr>
            <p:ph idx="1"/>
          </p:nvPr>
        </p:nvSpPr>
        <p:spPr>
          <a:xfrm>
            <a:off x="838200" y="2358561"/>
            <a:ext cx="10515600" cy="4000037"/>
          </a:xfrm>
          <a:solidFill>
            <a:srgbClr val="FFFF00"/>
          </a:solidFill>
        </p:spPr>
        <p:txBody>
          <a:bodyPr/>
          <a:lstStyle/>
          <a:p>
            <a:endParaRPr lang="en-GB" dirty="0" smtClean="0">
              <a:hlinkClick r:id="rId2"/>
            </a:endParaRPr>
          </a:p>
          <a:p>
            <a:endParaRPr lang="en-GB" dirty="0">
              <a:hlinkClick r:id="rId2"/>
            </a:endParaRPr>
          </a:p>
          <a:p>
            <a:endParaRPr lang="en-GB" dirty="0"/>
          </a:p>
        </p:txBody>
      </p:sp>
      <p:sp>
        <p:nvSpPr>
          <p:cNvPr id="4" name="Rectangle 3"/>
          <p:cNvSpPr/>
          <p:nvPr/>
        </p:nvSpPr>
        <p:spPr>
          <a:xfrm>
            <a:off x="992945" y="2557146"/>
            <a:ext cx="10515600" cy="523220"/>
          </a:xfrm>
          <a:prstGeom prst="rect">
            <a:avLst/>
          </a:prstGeom>
        </p:spPr>
        <p:txBody>
          <a:bodyPr wrap="square">
            <a:spAutoFit/>
          </a:bodyPr>
          <a:lstStyle/>
          <a:p>
            <a:pPr>
              <a:spcBef>
                <a:spcPts val="300"/>
              </a:spcBef>
              <a:spcAft>
                <a:spcPts val="300"/>
              </a:spcAft>
            </a:pPr>
            <a:endParaRPr lang="en-GB" sz="2800" dirty="0">
              <a:latin typeface="Comic Sans MS" panose="030F0702030302020204" pitchFamily="66" charset="0"/>
              <a:ea typeface="Times New Roman" panose="02020603050405020304" pitchFamily="18" charset="0"/>
            </a:endParaRPr>
          </a:p>
        </p:txBody>
      </p:sp>
      <p:sp>
        <p:nvSpPr>
          <p:cNvPr id="5" name="Rectangle 4"/>
          <p:cNvSpPr/>
          <p:nvPr/>
        </p:nvSpPr>
        <p:spPr>
          <a:xfrm>
            <a:off x="838200" y="3701053"/>
            <a:ext cx="5702202" cy="1015663"/>
          </a:xfrm>
          <a:prstGeom prst="rect">
            <a:avLst/>
          </a:prstGeom>
        </p:spPr>
        <p:txBody>
          <a:bodyPr wrap="none">
            <a:spAutoFit/>
          </a:bodyPr>
          <a:lstStyle/>
          <a:p>
            <a:endParaRPr lang="en-GB" sz="2000" dirty="0">
              <a:latin typeface="Comic Sans MS" panose="030F0702030302020204" pitchFamily="66" charset="0"/>
              <a:hlinkClick r:id="rId3"/>
            </a:endParaRPr>
          </a:p>
          <a:p>
            <a:r>
              <a:rPr lang="en-GB" sz="2000" dirty="0" smtClean="0">
                <a:latin typeface="Comic Sans MS" panose="030F0702030302020204" pitchFamily="66" charset="0"/>
                <a:hlinkClick r:id="rId3"/>
              </a:rPr>
              <a:t>https</a:t>
            </a:r>
            <a:r>
              <a:rPr lang="en-GB" sz="2000" dirty="0">
                <a:latin typeface="Comic Sans MS" panose="030F0702030302020204" pitchFamily="66" charset="0"/>
                <a:hlinkClick r:id="rId3"/>
              </a:rPr>
              <a:t>://</a:t>
            </a:r>
            <a:r>
              <a:rPr lang="en-GB" sz="2000" dirty="0" smtClean="0">
                <a:latin typeface="Comic Sans MS" panose="030F0702030302020204" pitchFamily="66" charset="0"/>
                <a:hlinkClick r:id="rId3"/>
              </a:rPr>
              <a:t>www.bbc.co.uk/bitesize/clips/zvtfgk7</a:t>
            </a:r>
            <a:endParaRPr lang="en-GB" sz="2000" dirty="0" smtClean="0">
              <a:latin typeface="Comic Sans MS" panose="030F0702030302020204" pitchFamily="66" charset="0"/>
            </a:endParaRPr>
          </a:p>
          <a:p>
            <a:endParaRPr lang="en-GB" sz="2000" dirty="0">
              <a:latin typeface="Comic Sans MS" panose="030F0702030302020204" pitchFamily="66" charset="0"/>
            </a:endParaRPr>
          </a:p>
        </p:txBody>
      </p:sp>
      <p:sp>
        <p:nvSpPr>
          <p:cNvPr id="6" name="Rectangle 5"/>
          <p:cNvSpPr/>
          <p:nvPr/>
        </p:nvSpPr>
        <p:spPr>
          <a:xfrm>
            <a:off x="838200" y="2500724"/>
            <a:ext cx="10403810" cy="4524315"/>
          </a:xfrm>
          <a:prstGeom prst="rect">
            <a:avLst/>
          </a:prstGeom>
        </p:spPr>
        <p:txBody>
          <a:bodyPr wrap="none">
            <a:spAutoFit/>
          </a:bodyPr>
          <a:lstStyle/>
          <a:p>
            <a:r>
              <a:rPr lang="en-GB" sz="2400" dirty="0" smtClean="0">
                <a:latin typeface="Comic Sans MS" panose="030F0702030302020204" pitchFamily="66" charset="0"/>
              </a:rPr>
              <a:t>Click on this link to hear Joanna and her sister explain Shabbat</a:t>
            </a:r>
          </a:p>
          <a:p>
            <a:r>
              <a:rPr lang="en-GB" sz="2400" dirty="0" smtClean="0">
                <a:solidFill>
                  <a:srgbClr val="0070C0"/>
                </a:solidFill>
                <a:latin typeface="Comic Sans MS" panose="030F0702030302020204" pitchFamily="66" charset="0"/>
                <a:hlinkClick r:id="rId4"/>
              </a:rPr>
              <a:t>https</a:t>
            </a:r>
            <a:r>
              <a:rPr lang="en-GB" sz="2400" dirty="0">
                <a:solidFill>
                  <a:srgbClr val="0070C0"/>
                </a:solidFill>
                <a:latin typeface="Comic Sans MS" panose="030F0702030302020204" pitchFamily="66" charset="0"/>
                <a:hlinkClick r:id="rId4"/>
              </a:rPr>
              <a:t>://</a:t>
            </a:r>
            <a:r>
              <a:rPr lang="en-GB" sz="2400" dirty="0" smtClean="0">
                <a:solidFill>
                  <a:srgbClr val="0070C0"/>
                </a:solidFill>
                <a:latin typeface="Comic Sans MS" panose="030F0702030302020204" pitchFamily="66" charset="0"/>
                <a:hlinkClick r:id="rId4"/>
              </a:rPr>
              <a:t>www.bbc.co.uk/bitesize/clips/zn7tfg8</a:t>
            </a:r>
            <a:endParaRPr lang="en-GB" sz="2400" dirty="0" smtClean="0">
              <a:solidFill>
                <a:srgbClr val="0070C0"/>
              </a:solidFill>
              <a:latin typeface="Comic Sans MS" panose="030F0702030302020204" pitchFamily="66" charset="0"/>
            </a:endParaRPr>
          </a:p>
          <a:p>
            <a:r>
              <a:rPr lang="en-GB" sz="2400" dirty="0">
                <a:latin typeface="Comic Sans MS" panose="030F0702030302020204" pitchFamily="66" charset="0"/>
              </a:rPr>
              <a:t>Do  you want to join Joanna and her sister celebrate Shabbat</a:t>
            </a:r>
            <a:r>
              <a:rPr lang="en-GB" sz="2400" dirty="0" smtClean="0">
                <a:latin typeface="Comic Sans MS" panose="030F0702030302020204" pitchFamily="66" charset="0"/>
              </a:rPr>
              <a:t>?  </a:t>
            </a:r>
          </a:p>
          <a:p>
            <a:r>
              <a:rPr lang="en-GB" sz="2400" dirty="0" smtClean="0">
                <a:latin typeface="Comic Sans MS" panose="030F0702030302020204" pitchFamily="66" charset="0"/>
              </a:rPr>
              <a:t>Then </a:t>
            </a:r>
            <a:r>
              <a:rPr lang="en-GB" sz="2400" dirty="0">
                <a:latin typeface="Comic Sans MS" panose="030F0702030302020204" pitchFamily="66" charset="0"/>
              </a:rPr>
              <a:t>click on the link below.</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And if you want to see Joanna and her sister mark the end of Shabbat </a:t>
            </a:r>
          </a:p>
          <a:p>
            <a:r>
              <a:rPr lang="en-GB" sz="2400" dirty="0">
                <a:latin typeface="Comic Sans MS" panose="030F0702030302020204" pitchFamily="66" charset="0"/>
              </a:rPr>
              <a:t>i</a:t>
            </a:r>
            <a:r>
              <a:rPr lang="en-GB" sz="2400" dirty="0" smtClean="0">
                <a:latin typeface="Comic Sans MS" panose="030F0702030302020204" pitchFamily="66" charset="0"/>
              </a:rPr>
              <a:t>n a ceremony known as Havdalah, click on the link below.</a:t>
            </a:r>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a:latin typeface="Comic Sans MS" panose="030F0702030302020204" pitchFamily="66" charset="0"/>
                <a:hlinkClick r:id="rId5"/>
              </a:rPr>
              <a:t>https://</a:t>
            </a:r>
            <a:r>
              <a:rPr lang="en-GB" sz="2400" dirty="0" smtClean="0">
                <a:latin typeface="Comic Sans MS" panose="030F0702030302020204" pitchFamily="66" charset="0"/>
                <a:hlinkClick r:id="rId5"/>
              </a:rPr>
              <a:t>www.bbc.co.uk/bitesize/clips/z84wmp3</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smtClean="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5192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38095" y="358260"/>
            <a:ext cx="9153905" cy="5944067"/>
          </a:xfrm>
          <a:prstGeom prst="rect">
            <a:avLst/>
          </a:prstGeom>
        </p:spPr>
      </p:pic>
      <p:sp>
        <p:nvSpPr>
          <p:cNvPr id="5" name="TextBox 4"/>
          <p:cNvSpPr txBox="1"/>
          <p:nvPr/>
        </p:nvSpPr>
        <p:spPr>
          <a:xfrm>
            <a:off x="360544" y="358260"/>
            <a:ext cx="2382656" cy="3785652"/>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Choose the challenge that is right for you to show your understanding of Shabbat.</a:t>
            </a:r>
          </a:p>
          <a:p>
            <a:endParaRPr lang="en-GB" sz="2000" dirty="0">
              <a:solidFill>
                <a:srgbClr val="7030A0"/>
              </a:solidFill>
              <a:latin typeface="Comic Sans MS" panose="030F0702030302020204" pitchFamily="66" charset="0"/>
            </a:endParaRPr>
          </a:p>
          <a:p>
            <a:r>
              <a:rPr lang="en-GB" sz="2000" dirty="0" smtClean="0">
                <a:solidFill>
                  <a:srgbClr val="7030A0"/>
                </a:solidFill>
                <a:latin typeface="Comic Sans MS" panose="030F0702030302020204" pitchFamily="66" charset="0"/>
              </a:rPr>
              <a:t>These are challenges 1 and 2.</a:t>
            </a:r>
          </a:p>
          <a:p>
            <a:endParaRPr lang="en-GB" sz="2000" dirty="0">
              <a:solidFill>
                <a:srgbClr val="7030A0"/>
              </a:solidFill>
              <a:latin typeface="Comic Sans MS" panose="030F0702030302020204" pitchFamily="66" charset="0"/>
            </a:endParaRPr>
          </a:p>
          <a:p>
            <a:r>
              <a:rPr lang="en-GB" sz="2000" dirty="0" smtClean="0">
                <a:solidFill>
                  <a:srgbClr val="7030A0"/>
                </a:solidFill>
                <a:latin typeface="Comic Sans MS" panose="030F0702030302020204" pitchFamily="66" charset="0"/>
              </a:rPr>
              <a:t>Challenge 3 is on the next slide. </a:t>
            </a:r>
            <a:endParaRPr lang="en-GB" sz="2000" dirty="0">
              <a:solidFill>
                <a:srgbClr val="7030A0"/>
              </a:solidFill>
              <a:latin typeface="Comic Sans MS" panose="030F0702030302020204" pitchFamily="66" charset="0"/>
            </a:endParaRPr>
          </a:p>
        </p:txBody>
      </p:sp>
      <p:sp>
        <p:nvSpPr>
          <p:cNvPr id="6" name="TextBox 5"/>
          <p:cNvSpPr txBox="1"/>
          <p:nvPr/>
        </p:nvSpPr>
        <p:spPr>
          <a:xfrm>
            <a:off x="6096000" y="3602038"/>
            <a:ext cx="1356241" cy="369332"/>
          </a:xfrm>
          <a:prstGeom prst="rect">
            <a:avLst/>
          </a:prstGeom>
          <a:noFill/>
        </p:spPr>
        <p:txBody>
          <a:bodyPr wrap="square" rtlCol="0">
            <a:spAutoFit/>
          </a:bodyPr>
          <a:lstStyle/>
          <a:p>
            <a:r>
              <a:rPr lang="en-GB" dirty="0" smtClean="0">
                <a:solidFill>
                  <a:srgbClr val="002060"/>
                </a:solidFill>
              </a:rPr>
              <a:t>Challenge 2</a:t>
            </a:r>
          </a:p>
        </p:txBody>
      </p:sp>
      <p:sp>
        <p:nvSpPr>
          <p:cNvPr id="7" name="TextBox 6"/>
          <p:cNvSpPr txBox="1"/>
          <p:nvPr/>
        </p:nvSpPr>
        <p:spPr>
          <a:xfrm>
            <a:off x="7829962" y="617652"/>
            <a:ext cx="2124222" cy="369332"/>
          </a:xfrm>
          <a:prstGeom prst="rect">
            <a:avLst/>
          </a:prstGeom>
          <a:noFill/>
        </p:spPr>
        <p:txBody>
          <a:bodyPr wrap="square" rtlCol="0">
            <a:spAutoFit/>
          </a:bodyPr>
          <a:lstStyle/>
          <a:p>
            <a:r>
              <a:rPr lang="en-GB" dirty="0" smtClean="0">
                <a:solidFill>
                  <a:srgbClr val="FF0000"/>
                </a:solidFill>
              </a:rPr>
              <a:t>Challenge 1</a:t>
            </a:r>
            <a:endParaRPr lang="en-GB" dirty="0">
              <a:solidFill>
                <a:srgbClr val="FF0000"/>
              </a:solidFill>
            </a:endParaRPr>
          </a:p>
        </p:txBody>
      </p:sp>
      <p:sp>
        <p:nvSpPr>
          <p:cNvPr id="8" name="TextBox 7"/>
          <p:cNvSpPr txBox="1"/>
          <p:nvPr/>
        </p:nvSpPr>
        <p:spPr>
          <a:xfrm>
            <a:off x="3360073" y="753031"/>
            <a:ext cx="2124222" cy="369332"/>
          </a:xfrm>
          <a:prstGeom prst="rect">
            <a:avLst/>
          </a:prstGeom>
          <a:noFill/>
        </p:spPr>
        <p:txBody>
          <a:bodyPr wrap="square" rtlCol="0">
            <a:spAutoFit/>
          </a:bodyPr>
          <a:lstStyle/>
          <a:p>
            <a:r>
              <a:rPr lang="en-GB" dirty="0" smtClean="0">
                <a:solidFill>
                  <a:srgbClr val="FF0000"/>
                </a:solidFill>
              </a:rPr>
              <a:t>Challenge 1</a:t>
            </a:r>
            <a:endParaRPr lang="en-GB" dirty="0">
              <a:solidFill>
                <a:srgbClr val="FF0000"/>
              </a:solidFill>
            </a:endParaRPr>
          </a:p>
        </p:txBody>
      </p:sp>
      <p:sp>
        <p:nvSpPr>
          <p:cNvPr id="9" name="TextBox 8"/>
          <p:cNvSpPr txBox="1"/>
          <p:nvPr/>
        </p:nvSpPr>
        <p:spPr>
          <a:xfrm>
            <a:off x="7829962" y="3602038"/>
            <a:ext cx="2124222" cy="369332"/>
          </a:xfrm>
          <a:prstGeom prst="rect">
            <a:avLst/>
          </a:prstGeom>
          <a:noFill/>
        </p:spPr>
        <p:txBody>
          <a:bodyPr wrap="square" rtlCol="0">
            <a:spAutoFit/>
          </a:bodyPr>
          <a:lstStyle/>
          <a:p>
            <a:r>
              <a:rPr lang="en-GB" dirty="0" smtClean="0">
                <a:solidFill>
                  <a:srgbClr val="002060"/>
                </a:solidFill>
              </a:rPr>
              <a:t>Challenge 2</a:t>
            </a:r>
            <a:endParaRPr lang="en-GB" dirty="0">
              <a:solidFill>
                <a:srgbClr val="002060"/>
              </a:solidFill>
            </a:endParaRPr>
          </a:p>
        </p:txBody>
      </p:sp>
    </p:spTree>
    <p:extLst>
      <p:ext uri="{BB962C8B-B14F-4D97-AF65-F5344CB8AC3E}">
        <p14:creationId xmlns:p14="http://schemas.microsoft.com/office/powerpoint/2010/main" val="292807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7" y="4835057"/>
            <a:ext cx="10515600" cy="2022943"/>
          </a:xfrm>
        </p:spPr>
        <p:txBody>
          <a:bodyPr>
            <a:noAutofit/>
          </a:bodyPr>
          <a:lstStyle/>
          <a:p>
            <a:r>
              <a:rPr lang="en-GB" sz="1800" dirty="0">
                <a:latin typeface="Comic Sans MS" panose="030F0702030302020204" pitchFamily="66" charset="0"/>
              </a:rPr>
              <a:t>The </a:t>
            </a:r>
            <a:r>
              <a:rPr lang="en-GB" sz="1800" dirty="0" smtClean="0">
                <a:latin typeface="Comic Sans MS" panose="030F0702030302020204" pitchFamily="66" charset="0"/>
              </a:rPr>
              <a:t>film clips you watched </a:t>
            </a:r>
            <a:r>
              <a:rPr lang="en-GB" sz="1800" dirty="0">
                <a:latin typeface="Comic Sans MS" panose="030F0702030302020204" pitchFamily="66" charset="0"/>
              </a:rPr>
              <a:t>told you lots of things about the Jewish day of rest called Shabbat. In the box </a:t>
            </a:r>
            <a:r>
              <a:rPr lang="en-GB" sz="1800" dirty="0" smtClean="0">
                <a:latin typeface="Comic Sans MS" panose="030F0702030302020204" pitchFamily="66" charset="0"/>
              </a:rPr>
              <a:t>above draw </a:t>
            </a:r>
            <a:r>
              <a:rPr lang="en-GB" sz="1800" dirty="0">
                <a:latin typeface="Comic Sans MS" panose="030F0702030302020204" pitchFamily="66" charset="0"/>
              </a:rPr>
              <a:t>some of the things that you would find on a Shabbat dinner table. You could watch the </a:t>
            </a:r>
            <a:r>
              <a:rPr lang="en-GB" sz="1800" dirty="0" smtClean="0">
                <a:latin typeface="Comic Sans MS" panose="030F0702030302020204" pitchFamily="66" charset="0"/>
              </a:rPr>
              <a:t>films </a:t>
            </a:r>
            <a:r>
              <a:rPr lang="en-GB" sz="1800" dirty="0">
                <a:latin typeface="Comic Sans MS" panose="030F0702030302020204" pitchFamily="66" charset="0"/>
              </a:rPr>
              <a:t>and pause </a:t>
            </a:r>
            <a:r>
              <a:rPr lang="en-GB" sz="1800" dirty="0" smtClean="0">
                <a:latin typeface="Comic Sans MS" panose="030F0702030302020204" pitchFamily="66" charset="0"/>
              </a:rPr>
              <a:t>them </a:t>
            </a:r>
            <a:r>
              <a:rPr lang="en-GB" sz="1800" dirty="0">
                <a:latin typeface="Comic Sans MS" panose="030F0702030302020204" pitchFamily="66" charset="0"/>
              </a:rPr>
              <a:t>when it shows a picture of the table set out for the Shabbat meal to help when you are drawing. Around your picture add labels and descriptions of the items. Next add some speech bubbles saying what Jewish people are remembering at Shabbat. You could also add in extra things you have found out about Shabbat.</a:t>
            </a:r>
          </a:p>
        </p:txBody>
      </p:sp>
      <p:pic>
        <p:nvPicPr>
          <p:cNvPr id="4" name="Content Placeholder 3"/>
          <p:cNvPicPr>
            <a:picLocks noGrp="1" noChangeAspect="1"/>
          </p:cNvPicPr>
          <p:nvPr>
            <p:ph idx="1"/>
          </p:nvPr>
        </p:nvPicPr>
        <p:blipFill>
          <a:blip r:embed="rId2"/>
          <a:stretch>
            <a:fillRect/>
          </a:stretch>
        </p:blipFill>
        <p:spPr>
          <a:xfrm>
            <a:off x="837127" y="244698"/>
            <a:ext cx="10045521" cy="4803820"/>
          </a:xfrm>
          <a:prstGeom prst="rect">
            <a:avLst/>
          </a:prstGeom>
        </p:spPr>
      </p:pic>
    </p:spTree>
    <p:extLst>
      <p:ext uri="{BB962C8B-B14F-4D97-AF65-F5344CB8AC3E}">
        <p14:creationId xmlns:p14="http://schemas.microsoft.com/office/powerpoint/2010/main" val="1973078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254" y="237387"/>
            <a:ext cx="5848484" cy="6240686"/>
          </a:xfrm>
          <a:prstGeom prst="rect">
            <a:avLst/>
          </a:prstGeom>
        </p:spPr>
      </p:pic>
      <p:pic>
        <p:nvPicPr>
          <p:cNvPr id="4" name="Picture 3"/>
          <p:cNvPicPr>
            <a:picLocks noChangeAspect="1"/>
          </p:cNvPicPr>
          <p:nvPr/>
        </p:nvPicPr>
        <p:blipFill>
          <a:blip r:embed="rId3"/>
          <a:stretch>
            <a:fillRect/>
          </a:stretch>
        </p:blipFill>
        <p:spPr>
          <a:xfrm>
            <a:off x="6194738" y="237387"/>
            <a:ext cx="5502095" cy="6099017"/>
          </a:xfrm>
          <a:prstGeom prst="rect">
            <a:avLst/>
          </a:prstGeom>
        </p:spPr>
      </p:pic>
      <p:sp>
        <p:nvSpPr>
          <p:cNvPr id="5" name="TextBox 4"/>
          <p:cNvSpPr txBox="1"/>
          <p:nvPr/>
        </p:nvSpPr>
        <p:spPr>
          <a:xfrm>
            <a:off x="3335628" y="334851"/>
            <a:ext cx="1390918" cy="369332"/>
          </a:xfrm>
          <a:prstGeom prst="rect">
            <a:avLst/>
          </a:prstGeom>
          <a:noFill/>
        </p:spPr>
        <p:txBody>
          <a:bodyPr wrap="square" rtlCol="0">
            <a:spAutoFit/>
          </a:bodyPr>
          <a:lstStyle/>
          <a:p>
            <a:r>
              <a:rPr lang="en-GB" b="1" dirty="0" smtClean="0">
                <a:solidFill>
                  <a:srgbClr val="FF0000"/>
                </a:solidFill>
              </a:rPr>
              <a:t>FACT SHEET</a:t>
            </a:r>
            <a:endParaRPr lang="en-GB" b="1" dirty="0">
              <a:solidFill>
                <a:srgbClr val="FF0000"/>
              </a:solidFill>
            </a:endParaRPr>
          </a:p>
        </p:txBody>
      </p:sp>
    </p:spTree>
    <p:extLst>
      <p:ext uri="{BB962C8B-B14F-4D97-AF65-F5344CB8AC3E}">
        <p14:creationId xmlns:p14="http://schemas.microsoft.com/office/powerpoint/2010/main" val="4271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9" y="115910"/>
            <a:ext cx="3690870" cy="6400799"/>
          </a:xfrm>
          <a:solidFill>
            <a:srgbClr val="99CCFF"/>
          </a:solidFill>
        </p:spPr>
        <p:txBody>
          <a:bodyPr>
            <a:normAutofit/>
          </a:bodyPr>
          <a:lstStyle/>
          <a:p>
            <a:r>
              <a:rPr lang="en-GB" dirty="0" smtClean="0">
                <a:latin typeface="Comic Sans MS" panose="030F0702030302020204" pitchFamily="66" charset="0"/>
              </a:rPr>
              <a:t>Did you include some of these on your Shabbat Dinner Table?</a:t>
            </a:r>
            <a:endParaRPr lang="en-GB" dirty="0">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4417454" y="334850"/>
            <a:ext cx="7070502" cy="6349285"/>
          </a:xfrm>
          <a:prstGeom prst="rect">
            <a:avLst/>
          </a:prstGeom>
        </p:spPr>
      </p:pic>
    </p:spTree>
    <p:extLst>
      <p:ext uri="{BB962C8B-B14F-4D97-AF65-F5344CB8AC3E}">
        <p14:creationId xmlns:p14="http://schemas.microsoft.com/office/powerpoint/2010/main" val="298279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9317" y="2166424"/>
            <a:ext cx="10761785" cy="361539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pPr algn="l"/>
            <a:r>
              <a:rPr lang="en-GB" sz="2400" dirty="0" smtClean="0">
                <a:latin typeface="Comic Sans MS" panose="030F0702030302020204" pitchFamily="66" charset="0"/>
              </a:rPr>
              <a:t>What did we learn about </a:t>
            </a:r>
            <a:r>
              <a:rPr lang="en-GB" sz="2400" dirty="0">
                <a:latin typeface="Comic Sans MS" panose="030F0702030302020204" pitchFamily="66" charset="0"/>
              </a:rPr>
              <a:t>the </a:t>
            </a:r>
            <a:r>
              <a:rPr lang="en-GB" sz="2400" dirty="0">
                <a:solidFill>
                  <a:srgbClr val="7030A0"/>
                </a:solidFill>
                <a:latin typeface="Comic Sans MS" panose="030F0702030302020204" pitchFamily="66" charset="0"/>
              </a:rPr>
              <a:t>mezuzah</a:t>
            </a:r>
            <a:r>
              <a:rPr lang="en-GB" sz="2400" dirty="0">
                <a:latin typeface="Comic Sans MS" panose="030F0702030302020204" pitchFamily="66" charset="0"/>
              </a:rPr>
              <a:t> </a:t>
            </a:r>
            <a:r>
              <a:rPr lang="en-GB" sz="2400" dirty="0" smtClean="0">
                <a:latin typeface="Comic Sans MS" panose="030F0702030302020204" pitchFamily="66" charset="0"/>
              </a:rPr>
              <a:t>and the </a:t>
            </a:r>
            <a:r>
              <a:rPr lang="en-GB" sz="2400" dirty="0">
                <a:solidFill>
                  <a:srgbClr val="7030A0"/>
                </a:solidFill>
                <a:latin typeface="Comic Sans MS" panose="030F0702030302020204" pitchFamily="66" charset="0"/>
              </a:rPr>
              <a:t>Shema </a:t>
            </a:r>
            <a:r>
              <a:rPr lang="en-GB" sz="2400" dirty="0">
                <a:latin typeface="Comic Sans MS" panose="030F0702030302020204" pitchFamily="66" charset="0"/>
              </a:rPr>
              <a:t>in the previous </a:t>
            </a:r>
            <a:r>
              <a:rPr lang="en-GB" sz="2400" dirty="0" smtClean="0">
                <a:latin typeface="Comic Sans MS" panose="030F0702030302020204" pitchFamily="66" charset="0"/>
              </a:rPr>
              <a:t>lesson?</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The </a:t>
            </a:r>
            <a:r>
              <a:rPr lang="en-GB" sz="2400" dirty="0" smtClean="0">
                <a:solidFill>
                  <a:srgbClr val="7030A0"/>
                </a:solidFill>
                <a:latin typeface="Comic Sans MS" panose="030F0702030302020204" pitchFamily="66" charset="0"/>
              </a:rPr>
              <a:t>Shema</a:t>
            </a:r>
            <a:r>
              <a:rPr lang="en-GB" sz="2400" dirty="0" smtClean="0">
                <a:latin typeface="Comic Sans MS" panose="030F0702030302020204" pitchFamily="66" charset="0"/>
              </a:rPr>
              <a:t> is important because it reminds Jews that:</a:t>
            </a: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400" dirty="0" smtClean="0"/>
              <a:t/>
            </a:r>
            <a:br>
              <a:rPr lang="en-GB" sz="2400" dirty="0" smtClean="0"/>
            </a:br>
            <a:r>
              <a:rPr lang="en-GB" sz="2400" dirty="0" smtClean="0">
                <a:solidFill>
                  <a:srgbClr val="7030A0"/>
                </a:solidFill>
              </a:rPr>
              <a:t>*</a:t>
            </a:r>
            <a:r>
              <a:rPr lang="en-GB" sz="2400" dirty="0" smtClean="0">
                <a:solidFill>
                  <a:srgbClr val="7030A0"/>
                </a:solidFill>
                <a:latin typeface="Comic Sans MS" panose="030F0702030302020204" pitchFamily="66" charset="0"/>
              </a:rPr>
              <a:t>There is only one God</a:t>
            </a:r>
            <a:br>
              <a:rPr lang="en-GB" sz="2400" dirty="0" smtClean="0">
                <a:solidFill>
                  <a:srgbClr val="7030A0"/>
                </a:solidFill>
                <a:latin typeface="Comic Sans MS" panose="030F0702030302020204" pitchFamily="66" charset="0"/>
              </a:rPr>
            </a:br>
            <a:r>
              <a:rPr lang="en-GB" sz="2400" dirty="0" smtClean="0">
                <a:solidFill>
                  <a:srgbClr val="7030A0"/>
                </a:solidFill>
                <a:latin typeface="Comic Sans MS" panose="030F0702030302020204" pitchFamily="66" charset="0"/>
              </a:rPr>
              <a:t>*God loves everybody and they should love Him.</a:t>
            </a:r>
            <a:br>
              <a:rPr lang="en-GB" sz="2400" dirty="0" smtClean="0">
                <a:solidFill>
                  <a:srgbClr val="7030A0"/>
                </a:solidFill>
                <a:latin typeface="Comic Sans MS" panose="030F0702030302020204" pitchFamily="66" charset="0"/>
              </a:rPr>
            </a:br>
            <a:r>
              <a:rPr lang="en-GB" sz="2400" dirty="0" smtClean="0">
                <a:solidFill>
                  <a:srgbClr val="7030A0"/>
                </a:solidFill>
                <a:latin typeface="Comic Sans MS" panose="030F0702030302020204" pitchFamily="66" charset="0"/>
              </a:rPr>
              <a:t>*Everybody should follow God’s rules.</a:t>
            </a:r>
            <a:br>
              <a:rPr lang="en-GB" sz="2400" dirty="0" smtClean="0">
                <a:solidFill>
                  <a:srgbClr val="7030A0"/>
                </a:solidFill>
                <a:latin typeface="Comic Sans MS" panose="030F0702030302020204" pitchFamily="66" charset="0"/>
              </a:rPr>
            </a:br>
            <a:r>
              <a:rPr lang="en-GB" sz="2400" dirty="0" smtClean="0">
                <a:solidFill>
                  <a:srgbClr val="7030A0"/>
                </a:solidFill>
                <a:latin typeface="Comic Sans MS" panose="030F0702030302020204" pitchFamily="66" charset="0"/>
              </a:rPr>
              <a:t>*Children should be taught the Torah</a:t>
            </a:r>
            <a:br>
              <a:rPr lang="en-GB" sz="2400" dirty="0" smtClean="0">
                <a:solidFill>
                  <a:srgbClr val="7030A0"/>
                </a:solidFill>
                <a:latin typeface="Comic Sans MS" panose="030F0702030302020204" pitchFamily="66" charset="0"/>
              </a:rPr>
            </a:br>
            <a:r>
              <a:rPr lang="en-GB" sz="2400" dirty="0">
                <a:solidFill>
                  <a:srgbClr val="7030A0"/>
                </a:solidFill>
                <a:latin typeface="Comic Sans MS" panose="030F0702030302020204" pitchFamily="66" charset="0"/>
              </a:rPr>
              <a:t/>
            </a:r>
            <a:br>
              <a:rPr lang="en-GB" sz="2400" dirty="0">
                <a:solidFill>
                  <a:srgbClr val="7030A0"/>
                </a:solidFill>
                <a:latin typeface="Comic Sans MS" panose="030F0702030302020204" pitchFamily="66" charset="0"/>
              </a:rPr>
            </a:br>
            <a:r>
              <a:rPr lang="en-GB" sz="2400" dirty="0" smtClean="0">
                <a:solidFill>
                  <a:srgbClr val="7030A0"/>
                </a:solidFill>
                <a:latin typeface="Comic Sans MS" panose="030F0702030302020204" pitchFamily="66" charset="0"/>
              </a:rPr>
              <a:t>It also says:</a:t>
            </a:r>
            <a:r>
              <a:rPr lang="en-GB" sz="2400" dirty="0"/>
              <a:t> </a:t>
            </a:r>
            <a:r>
              <a:rPr lang="en-GB" sz="2400" dirty="0">
                <a:latin typeface="Comic Sans MS" panose="030F0702030302020204" pitchFamily="66" charset="0"/>
              </a:rPr>
              <a:t>Write </a:t>
            </a:r>
            <a:r>
              <a:rPr lang="en-GB" sz="2400" dirty="0" smtClean="0">
                <a:latin typeface="Comic Sans MS" panose="030F0702030302020204" pitchFamily="66" charset="0"/>
              </a:rPr>
              <a:t>God’s </a:t>
            </a:r>
            <a:r>
              <a:rPr lang="en-GB" sz="2400" dirty="0">
                <a:latin typeface="Comic Sans MS" panose="030F0702030302020204" pitchFamily="66" charset="0"/>
              </a:rPr>
              <a:t>commands on the doorposts of your </a:t>
            </a:r>
            <a:r>
              <a:rPr lang="en-GB" sz="2400" dirty="0" smtClean="0">
                <a:latin typeface="Comic Sans MS" panose="030F0702030302020204" pitchFamily="66" charset="0"/>
              </a:rPr>
              <a:t>house.</a:t>
            </a:r>
            <a:br>
              <a:rPr lang="en-GB" sz="2400" dirty="0" smtClean="0">
                <a:latin typeface="Comic Sans MS" panose="030F0702030302020204" pitchFamily="66" charset="0"/>
              </a:rPr>
            </a:br>
            <a:r>
              <a:rPr lang="en-GB" sz="2400" i="1" dirty="0" smtClean="0">
                <a:solidFill>
                  <a:srgbClr val="FF0000"/>
                </a:solidFill>
                <a:latin typeface="Comic Sans MS" panose="030F0702030302020204" pitchFamily="66" charset="0"/>
              </a:rPr>
              <a:t>This explains why Jewish households have mezuzahs on their doorposts.</a:t>
            </a: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b="1" i="1" dirty="0" smtClean="0">
                <a:latin typeface="Comic Sans MS" panose="030F0702030302020204" pitchFamily="66" charset="0"/>
              </a:rPr>
              <a:t/>
            </a:r>
            <a:br>
              <a:rPr lang="en-GB" sz="2000" b="1" i="1" dirty="0" smtClean="0">
                <a:latin typeface="Comic Sans MS" panose="030F0702030302020204" pitchFamily="66" charset="0"/>
              </a:rPr>
            </a:br>
            <a:endParaRPr lang="en-GB" sz="2000" dirty="0"/>
          </a:p>
        </p:txBody>
      </p:sp>
    </p:spTree>
    <p:extLst>
      <p:ext uri="{BB962C8B-B14F-4D97-AF65-F5344CB8AC3E}">
        <p14:creationId xmlns:p14="http://schemas.microsoft.com/office/powerpoint/2010/main" val="3411790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8450" y="152913"/>
            <a:ext cx="12001292" cy="21524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4" name="Subtitle 2"/>
          <p:cNvSpPr>
            <a:spLocks noGrp="1"/>
          </p:cNvSpPr>
          <p:nvPr>
            <p:ph idx="1"/>
          </p:nvPr>
        </p:nvSpPr>
        <p:spPr>
          <a:xfrm>
            <a:off x="1171977" y="2511380"/>
            <a:ext cx="10393252" cy="4198513"/>
          </a:xfrm>
        </p:spPr>
        <p:txBody>
          <a:bodyPr>
            <a:normAutofit lnSpcReduction="10000"/>
          </a:bodyPr>
          <a:lstStyle/>
          <a:p>
            <a:pPr algn="l"/>
            <a:r>
              <a:rPr lang="en-GB" sz="2400" dirty="0" smtClean="0">
                <a:latin typeface="Comic Sans MS" panose="030F0702030302020204" pitchFamily="66" charset="0"/>
              </a:rPr>
              <a:t>What would your own ‘family statement’ be to go inside a mezuzah case?</a:t>
            </a:r>
          </a:p>
          <a:p>
            <a:pPr algn="l"/>
            <a:r>
              <a:rPr lang="en-GB" sz="2400" dirty="0" smtClean="0">
                <a:latin typeface="Comic Sans MS" panose="030F0702030302020204" pitchFamily="66" charset="0"/>
              </a:rPr>
              <a:t>This is one family’s statement:</a:t>
            </a:r>
          </a:p>
          <a:p>
            <a:pPr marL="342900" indent="-342900" algn="l">
              <a:buFont typeface="Comic Sans MS" panose="030F0702030302020204" pitchFamily="66" charset="0"/>
              <a:buChar char="*"/>
            </a:pPr>
            <a:r>
              <a:rPr lang="en-GB" sz="2400" dirty="0" smtClean="0">
                <a:solidFill>
                  <a:srgbClr val="00B050"/>
                </a:solidFill>
                <a:latin typeface="Comic Sans MS" panose="030F0702030302020204" pitchFamily="66" charset="0"/>
              </a:rPr>
              <a:t>We share what we have</a:t>
            </a:r>
          </a:p>
          <a:p>
            <a:pPr marL="342900" indent="-342900" algn="l">
              <a:buFont typeface="Comic Sans MS" panose="030F0702030302020204" pitchFamily="66" charset="0"/>
              <a:buChar char="*"/>
            </a:pPr>
            <a:r>
              <a:rPr lang="en-GB" sz="2400" dirty="0" smtClean="0">
                <a:solidFill>
                  <a:srgbClr val="7030A0"/>
                </a:solidFill>
                <a:latin typeface="Comic Sans MS" panose="030F0702030302020204" pitchFamily="66" charset="0"/>
              </a:rPr>
              <a:t>We show each other love, kindness and respect</a:t>
            </a:r>
          </a:p>
          <a:p>
            <a:pPr marL="342900" indent="-342900" algn="l">
              <a:buFont typeface="Comic Sans MS" panose="030F0702030302020204" pitchFamily="66" charset="0"/>
              <a:buChar char="*"/>
            </a:pPr>
            <a:r>
              <a:rPr lang="en-GB" sz="2400" dirty="0" smtClean="0">
                <a:solidFill>
                  <a:schemeClr val="accent4">
                    <a:lumMod val="50000"/>
                  </a:schemeClr>
                </a:solidFill>
                <a:latin typeface="Comic Sans MS" panose="030F0702030302020204" pitchFamily="66" charset="0"/>
              </a:rPr>
              <a:t>We play and have fun together</a:t>
            </a:r>
          </a:p>
          <a:p>
            <a:pPr marL="342900" indent="-342900" algn="l">
              <a:buFont typeface="Comic Sans MS" panose="030F0702030302020204" pitchFamily="66" charset="0"/>
              <a:buChar char="*"/>
            </a:pPr>
            <a:r>
              <a:rPr lang="en-GB" sz="2400" dirty="0" smtClean="0">
                <a:solidFill>
                  <a:srgbClr val="FF0000"/>
                </a:solidFill>
                <a:latin typeface="Comic Sans MS" panose="030F0702030302020204" pitchFamily="66" charset="0"/>
              </a:rPr>
              <a:t>We share our problems and try to find solutions.</a:t>
            </a:r>
          </a:p>
          <a:p>
            <a:pPr algn="l"/>
            <a:r>
              <a:rPr lang="en-GB" sz="2400" dirty="0" smtClean="0">
                <a:solidFill>
                  <a:schemeClr val="accent5">
                    <a:lumMod val="50000"/>
                  </a:schemeClr>
                </a:solidFill>
                <a:latin typeface="Comic Sans MS" panose="030F0702030302020204" pitchFamily="66" charset="0"/>
              </a:rPr>
              <a:t>I wonder what your ‘family statement’ might be?</a:t>
            </a:r>
          </a:p>
          <a:p>
            <a:pPr marL="0" indent="0" algn="l">
              <a:buNone/>
            </a:pPr>
            <a:r>
              <a:rPr lang="en-GB" dirty="0">
                <a:effectLst>
                  <a:outerShdw blurRad="38100" dist="38100" dir="2700000" algn="tl">
                    <a:srgbClr val="000000">
                      <a:alpha val="43137"/>
                    </a:srgbClr>
                  </a:outerShdw>
                </a:effectLst>
                <a:latin typeface="Comic Sans MS" panose="030F0702030302020204" pitchFamily="66" charset="0"/>
              </a:rPr>
              <a:t>Take a couple of minutes to jot some ideas down ready to share.</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45105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My ‘family statement’</a:t>
            </a:r>
            <a:endParaRPr lang="en-GB" dirty="0">
              <a:solidFill>
                <a:srgbClr val="7030A0"/>
              </a:solidFill>
            </a:endParaRPr>
          </a:p>
        </p:txBody>
      </p:sp>
      <p:sp>
        <p:nvSpPr>
          <p:cNvPr id="3" name="Content Placeholder 2"/>
          <p:cNvSpPr>
            <a:spLocks noGrp="1"/>
          </p:cNvSpPr>
          <p:nvPr>
            <p:ph idx="1"/>
          </p:nvPr>
        </p:nvSpPr>
        <p:spPr>
          <a:xfrm>
            <a:off x="838200" y="1690688"/>
            <a:ext cx="10515600" cy="4351338"/>
          </a:xfrm>
        </p:spPr>
        <p:txBody>
          <a:bodyPr/>
          <a:lstStyle/>
          <a:p>
            <a:r>
              <a:rPr lang="en-GB" dirty="0" smtClean="0">
                <a:solidFill>
                  <a:srgbClr val="FF0000"/>
                </a:solidFill>
              </a:rPr>
              <a:t>…………………………………………………………………………………………………………</a:t>
            </a:r>
          </a:p>
          <a:p>
            <a:endParaRPr lang="en-GB" dirty="0"/>
          </a:p>
          <a:p>
            <a:r>
              <a:rPr lang="en-GB" dirty="0" smtClean="0">
                <a:solidFill>
                  <a:srgbClr val="7030A0"/>
                </a:solidFill>
              </a:rPr>
              <a:t>………………………………………………………………………………………………………...</a:t>
            </a:r>
          </a:p>
          <a:p>
            <a:endParaRPr lang="en-GB" dirty="0"/>
          </a:p>
          <a:p>
            <a:r>
              <a:rPr lang="en-GB" dirty="0" smtClean="0">
                <a:solidFill>
                  <a:srgbClr val="FFC000"/>
                </a:solidFill>
              </a:rPr>
              <a:t>…………………………………………………………………………………………………………</a:t>
            </a:r>
          </a:p>
          <a:p>
            <a:endParaRPr lang="en-GB" dirty="0"/>
          </a:p>
          <a:p>
            <a:r>
              <a:rPr lang="en-GB" dirty="0" smtClean="0">
                <a:solidFill>
                  <a:srgbClr val="00B050"/>
                </a:solidFill>
              </a:rPr>
              <a:t>………………………………………………………………………………………………………...</a:t>
            </a:r>
            <a:endParaRPr lang="en-GB" dirty="0">
              <a:solidFill>
                <a:srgbClr val="00B050"/>
              </a:solidFill>
            </a:endParaRPr>
          </a:p>
        </p:txBody>
      </p:sp>
    </p:spTree>
    <p:extLst>
      <p:ext uri="{BB962C8B-B14F-4D97-AF65-F5344CB8AC3E}">
        <p14:creationId xmlns:p14="http://schemas.microsoft.com/office/powerpoint/2010/main" val="3125056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GB" sz="3200" dirty="0" smtClean="0">
                <a:solidFill>
                  <a:srgbClr val="0070C0"/>
                </a:solidFill>
                <a:latin typeface="Comic Sans MS" panose="030F0702030302020204" pitchFamily="66" charset="0"/>
              </a:rPr>
              <a:t>How do you like to spend your free time and rest?</a:t>
            </a:r>
            <a:br>
              <a:rPr lang="en-GB" sz="3200" dirty="0" smtClean="0">
                <a:solidFill>
                  <a:srgbClr val="0070C0"/>
                </a:solidFill>
                <a:latin typeface="Comic Sans MS" panose="030F0702030302020204" pitchFamily="66" charset="0"/>
              </a:rPr>
            </a:br>
            <a:r>
              <a:rPr lang="en-GB" sz="3200" dirty="0">
                <a:latin typeface="Comic Sans MS" panose="030F0702030302020204" pitchFamily="66" charset="0"/>
              </a:rPr>
              <a:t>Maybe you like </a:t>
            </a:r>
            <a:r>
              <a:rPr lang="en-GB" sz="3200" dirty="0" smtClean="0">
                <a:latin typeface="Comic Sans MS" panose="030F0702030302020204" pitchFamily="66" charset="0"/>
              </a:rPr>
              <a:t>to:</a:t>
            </a:r>
            <a:endParaRPr lang="en-GB" sz="3200"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808550" y="2472738"/>
            <a:ext cx="10515600" cy="2887052"/>
          </a:xfrm>
          <a:solidFill>
            <a:srgbClr val="99CCFF"/>
          </a:solidFill>
        </p:spPr>
        <p:txBody>
          <a:bodyPr/>
          <a:lstStyle/>
          <a:p>
            <a:pPr>
              <a:buFont typeface="Wingdings" panose="05000000000000000000" pitchFamily="2" charset="2"/>
              <a:buChar char="v"/>
            </a:pPr>
            <a:r>
              <a:rPr lang="en-GB" dirty="0">
                <a:latin typeface="Comic Sans MS" panose="030F0702030302020204" pitchFamily="66" charset="0"/>
              </a:rPr>
              <a:t>W</a:t>
            </a:r>
            <a:r>
              <a:rPr lang="en-GB" dirty="0" smtClean="0">
                <a:latin typeface="Comic Sans MS" panose="030F0702030302020204" pitchFamily="66" charset="0"/>
              </a:rPr>
              <a:t>atch a film on TV.</a:t>
            </a:r>
          </a:p>
          <a:p>
            <a:pPr>
              <a:buFont typeface="Wingdings" panose="05000000000000000000" pitchFamily="2" charset="2"/>
              <a:buChar char="v"/>
            </a:pPr>
            <a:r>
              <a:rPr lang="en-GB" dirty="0">
                <a:latin typeface="Comic Sans MS" panose="030F0702030302020204" pitchFamily="66" charset="0"/>
              </a:rPr>
              <a:t>P</a:t>
            </a:r>
            <a:r>
              <a:rPr lang="en-GB" dirty="0" smtClean="0">
                <a:latin typeface="Comic Sans MS" panose="030F0702030302020204" pitchFamily="66" charset="0"/>
              </a:rPr>
              <a:t>lay a computer game </a:t>
            </a:r>
            <a:r>
              <a:rPr lang="en-GB" dirty="0" err="1" smtClean="0">
                <a:latin typeface="Comic Sans MS" panose="030F0702030302020204" pitchFamily="66" charset="0"/>
              </a:rPr>
              <a:t>eg</a:t>
            </a:r>
            <a:r>
              <a:rPr lang="en-GB" dirty="0" smtClean="0">
                <a:latin typeface="Comic Sans MS" panose="030F0702030302020204" pitchFamily="66" charset="0"/>
              </a:rPr>
              <a:t> Minecraft.</a:t>
            </a:r>
          </a:p>
          <a:p>
            <a:pPr>
              <a:buFont typeface="Wingdings" panose="05000000000000000000" pitchFamily="2" charset="2"/>
              <a:buChar char="v"/>
            </a:pPr>
            <a:r>
              <a:rPr lang="en-GB" dirty="0">
                <a:latin typeface="Comic Sans MS" panose="030F0702030302020204" pitchFamily="66" charset="0"/>
              </a:rPr>
              <a:t>P</a:t>
            </a:r>
            <a:r>
              <a:rPr lang="en-GB" dirty="0" smtClean="0">
                <a:latin typeface="Comic Sans MS" panose="030F0702030302020204" pitchFamily="66" charset="0"/>
              </a:rPr>
              <a:t>lay a board or card game.</a:t>
            </a:r>
          </a:p>
          <a:p>
            <a:pPr>
              <a:buFont typeface="Wingdings" panose="05000000000000000000" pitchFamily="2" charset="2"/>
              <a:buChar char="v"/>
            </a:pPr>
            <a:r>
              <a:rPr lang="en-GB" dirty="0">
                <a:latin typeface="Comic Sans MS" panose="030F0702030302020204" pitchFamily="66" charset="0"/>
              </a:rPr>
              <a:t>P</a:t>
            </a:r>
            <a:r>
              <a:rPr lang="en-GB" dirty="0" smtClean="0">
                <a:latin typeface="Comic Sans MS" panose="030F0702030302020204" pitchFamily="66" charset="0"/>
              </a:rPr>
              <a:t>lay outside.</a:t>
            </a:r>
          </a:p>
          <a:p>
            <a:pPr>
              <a:buFont typeface="Wingdings" panose="05000000000000000000" pitchFamily="2" charset="2"/>
              <a:buChar char="v"/>
            </a:pPr>
            <a:r>
              <a:rPr lang="en-GB" dirty="0">
                <a:latin typeface="Comic Sans MS" panose="030F0702030302020204" pitchFamily="66" charset="0"/>
              </a:rPr>
              <a:t>C</a:t>
            </a:r>
            <a:r>
              <a:rPr lang="en-GB" dirty="0" smtClean="0">
                <a:latin typeface="Comic Sans MS" panose="030F0702030302020204" pitchFamily="66" charset="0"/>
              </a:rPr>
              <a:t>url up with a book?</a:t>
            </a:r>
            <a:endParaRPr lang="en-GB" dirty="0">
              <a:latin typeface="Comic Sans MS" panose="030F0702030302020204" pitchFamily="66" charset="0"/>
            </a:endParaRPr>
          </a:p>
        </p:txBody>
      </p:sp>
      <p:pic>
        <p:nvPicPr>
          <p:cNvPr id="1026" name="Picture 2" descr="the-boy-the-mole-the-fox-and-the-horse-a-book-for-all-ages Babyccino Kids:  Daily tips, Children's products, Craft ideas, Recipes &amp;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975" y="5030444"/>
            <a:ext cx="2171069" cy="162620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2 Tips for Encouraging Your Kids to Play Outside - Screen 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2 Tips for Encouraging Your Kids to Play Outside - Screen Time"/>
          <p:cNvSpPr>
            <a:spLocks noChangeAspect="1" noChangeArrowheads="1"/>
          </p:cNvSpPr>
          <p:nvPr/>
        </p:nvSpPr>
        <p:spPr bwMode="auto">
          <a:xfrm>
            <a:off x="278325" y="6550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5185438" y="4238831"/>
            <a:ext cx="3030094" cy="2201402"/>
          </a:xfrm>
          <a:prstGeom prst="rect">
            <a:avLst/>
          </a:prstGeom>
        </p:spPr>
      </p:pic>
      <p:pic>
        <p:nvPicPr>
          <p:cNvPr id="8" name="Picture 7"/>
          <p:cNvPicPr>
            <a:picLocks noChangeAspect="1"/>
          </p:cNvPicPr>
          <p:nvPr/>
        </p:nvPicPr>
        <p:blipFill>
          <a:blip r:embed="rId5"/>
          <a:stretch>
            <a:fillRect/>
          </a:stretch>
        </p:blipFill>
        <p:spPr>
          <a:xfrm>
            <a:off x="8451382" y="1392295"/>
            <a:ext cx="3383826" cy="1670764"/>
          </a:xfrm>
          <a:prstGeom prst="rect">
            <a:avLst/>
          </a:prstGeom>
        </p:spPr>
      </p:pic>
      <p:pic>
        <p:nvPicPr>
          <p:cNvPr id="9" name="Picture 8"/>
          <p:cNvPicPr>
            <a:picLocks noChangeAspect="1"/>
          </p:cNvPicPr>
          <p:nvPr/>
        </p:nvPicPr>
        <p:blipFill>
          <a:blip r:embed="rId6"/>
          <a:stretch>
            <a:fillRect/>
          </a:stretch>
        </p:blipFill>
        <p:spPr>
          <a:xfrm>
            <a:off x="8529252" y="3802718"/>
            <a:ext cx="3515074" cy="2339122"/>
          </a:xfrm>
          <a:prstGeom prst="rect">
            <a:avLst/>
          </a:prstGeom>
        </p:spPr>
      </p:pic>
      <p:pic>
        <p:nvPicPr>
          <p:cNvPr id="10" name="Picture 9"/>
          <p:cNvPicPr>
            <a:picLocks noChangeAspect="1"/>
          </p:cNvPicPr>
          <p:nvPr/>
        </p:nvPicPr>
        <p:blipFill>
          <a:blip r:embed="rId7"/>
          <a:stretch>
            <a:fillRect/>
          </a:stretch>
        </p:blipFill>
        <p:spPr>
          <a:xfrm>
            <a:off x="5571279" y="1138856"/>
            <a:ext cx="2398695" cy="1805967"/>
          </a:xfrm>
          <a:prstGeom prst="rect">
            <a:avLst/>
          </a:prstGeom>
        </p:spPr>
      </p:pic>
    </p:spTree>
    <p:extLst>
      <p:ext uri="{BB962C8B-B14F-4D97-AF65-F5344CB8AC3E}">
        <p14:creationId xmlns:p14="http://schemas.microsoft.com/office/powerpoint/2010/main" val="3364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83" y="1351744"/>
            <a:ext cx="10515600" cy="51334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r>
              <a:rPr lang="en-GB" sz="2800" dirty="0" smtClean="0">
                <a:latin typeface="Comic Sans MS" panose="030F0702030302020204" pitchFamily="66" charset="0"/>
              </a:rPr>
              <a:t>So what does finding out how we like to rest  got to do with our key question?</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Well Jewish people consider resting is an important part of their faith because </a:t>
            </a:r>
            <a:r>
              <a:rPr lang="en-GB" sz="2800" dirty="0">
                <a:latin typeface="Comic Sans MS" panose="030F0702030302020204" pitchFamily="66" charset="0"/>
                <a:ea typeface="Times New Roman" panose="02020603050405020304" pitchFamily="18" charset="0"/>
                <a:cs typeface="Times New Roman" panose="02020603050405020304" pitchFamily="18" charset="0"/>
              </a:rPr>
              <a:t>the Bible story tells how God created the world in six days and ‘rested’ on the 7</a:t>
            </a:r>
            <a:r>
              <a:rPr lang="en-GB" sz="2800" baseline="30000" dirty="0">
                <a:latin typeface="Comic Sans MS" panose="030F0702030302020204" pitchFamily="66" charset="0"/>
                <a:ea typeface="Times New Roman" panose="02020603050405020304" pitchFamily="18" charset="0"/>
                <a:cs typeface="Times New Roman" panose="02020603050405020304" pitchFamily="18" charset="0"/>
              </a:rPr>
              <a:t>th</a:t>
            </a:r>
            <a:r>
              <a:rPr lang="en-GB" sz="2800" dirty="0">
                <a:latin typeface="Comic Sans MS" panose="030F0702030302020204" pitchFamily="66" charset="0"/>
                <a:ea typeface="Times New Roman" panose="02020603050405020304" pitchFamily="18" charset="0"/>
                <a:cs typeface="Times New Roman" panose="02020603050405020304" pitchFamily="18" charset="0"/>
              </a:rPr>
              <a:t>. </a:t>
            </a:r>
            <a: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t>This </a:t>
            </a:r>
            <a:r>
              <a:rPr lang="en-GB" sz="2800" dirty="0">
                <a:latin typeface="Comic Sans MS" panose="030F0702030302020204" pitchFamily="66" charset="0"/>
                <a:ea typeface="Times New Roman" panose="02020603050405020304" pitchFamily="18" charset="0"/>
                <a:cs typeface="Times New Roman" panose="02020603050405020304" pitchFamily="18" charset="0"/>
              </a:rPr>
              <a:t>story reminds Jews that it is good to have a pattern to life that involves work and rest</a:t>
            </a:r>
            <a: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t>.</a:t>
            </a:r>
            <a:b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br>
            <a:r>
              <a:rPr lang="en-GB" sz="2800" dirty="0">
                <a:latin typeface="Comic Sans MS" panose="030F0702030302020204" pitchFamily="66" charset="0"/>
                <a:ea typeface="Times New Roman" panose="02020603050405020304" pitchFamily="18" charset="0"/>
              </a:rPr>
              <a:t/>
            </a:r>
            <a:br>
              <a:rPr lang="en-GB" sz="2800" dirty="0">
                <a:latin typeface="Comic Sans MS" panose="030F0702030302020204" pitchFamily="66" charset="0"/>
                <a:ea typeface="Times New Roman" panose="02020603050405020304" pitchFamily="18" charset="0"/>
              </a:rPr>
            </a:br>
            <a: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t>In </a:t>
            </a:r>
            <a:r>
              <a:rPr lang="en-GB" sz="2800" dirty="0">
                <a:latin typeface="Comic Sans MS" panose="030F0702030302020204" pitchFamily="66" charset="0"/>
                <a:ea typeface="Times New Roman" panose="02020603050405020304" pitchFamily="18" charset="0"/>
                <a:cs typeface="Times New Roman" panose="02020603050405020304" pitchFamily="18" charset="0"/>
              </a:rPr>
              <a:t>Hebrew, </a:t>
            </a:r>
            <a: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t>the Jewish language that prayers and Holy books are written in,  </a:t>
            </a:r>
            <a:r>
              <a:rPr lang="en-GB" sz="2800" dirty="0">
                <a:latin typeface="Comic Sans MS" panose="030F0702030302020204" pitchFamily="66" charset="0"/>
                <a:ea typeface="Times New Roman" panose="02020603050405020304" pitchFamily="18" charset="0"/>
                <a:cs typeface="Times New Roman" panose="02020603050405020304" pitchFamily="18" charset="0"/>
              </a:rPr>
              <a:t>‘Shabbat</a:t>
            </a:r>
            <a: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t>’ means </a:t>
            </a:r>
            <a:r>
              <a:rPr lang="en-GB" sz="2800" dirty="0">
                <a:latin typeface="Comic Sans MS" panose="030F0702030302020204" pitchFamily="66" charset="0"/>
                <a:ea typeface="Times New Roman" panose="02020603050405020304" pitchFamily="18" charset="0"/>
                <a:cs typeface="Times New Roman" panose="02020603050405020304" pitchFamily="18" charset="0"/>
              </a:rPr>
              <a:t>‘ceasing’ or ‘stopping</a:t>
            </a:r>
            <a:r>
              <a:rPr lang="en-GB" sz="2800" dirty="0" smtClean="0">
                <a:latin typeface="Comic Sans MS" panose="030F0702030302020204" pitchFamily="66" charset="0"/>
                <a:ea typeface="Times New Roman" panose="02020603050405020304" pitchFamily="18" charset="0"/>
                <a:cs typeface="Times New Roman" panose="02020603050405020304" pitchFamily="18" charset="0"/>
              </a:rPr>
              <a:t>’.   So let’s find out more about  Shabbat…</a:t>
            </a:r>
            <a:endParaRPr lang="en-GB" sz="2800" dirty="0">
              <a:latin typeface="Comic Sans MS" panose="030F0702030302020204" pitchFamily="66" charset="0"/>
            </a:endParaRPr>
          </a:p>
        </p:txBody>
      </p:sp>
      <p:sp>
        <p:nvSpPr>
          <p:cNvPr id="5" name="Title 1"/>
          <p:cNvSpPr txBox="1">
            <a:spLocks noGrp="1"/>
          </p:cNvSpPr>
          <p:nvPr>
            <p:ph idx="1"/>
          </p:nvPr>
        </p:nvSpPr>
        <p:spPr>
          <a:xfrm>
            <a:off x="1063283" y="211015"/>
            <a:ext cx="10515600" cy="1140729"/>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solidFill>
                  <a:schemeClr val="accent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Key Question:  ‘What does it mean to belong to the Jewish religion?’ </a:t>
            </a:r>
            <a:endParaRPr lang="en-GB" sz="36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1801092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59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Shabbat?</a:t>
            </a:r>
          </a:p>
        </p:txBody>
      </p:sp>
      <p:sp>
        <p:nvSpPr>
          <p:cNvPr id="5" name="Rectangle 4"/>
          <p:cNvSpPr/>
          <p:nvPr/>
        </p:nvSpPr>
        <p:spPr>
          <a:xfrm>
            <a:off x="1117252" y="1573443"/>
            <a:ext cx="7632700" cy="2154436"/>
          </a:xfrm>
          <a:prstGeom prst="rect">
            <a:avLst/>
          </a:prstGeom>
        </p:spPr>
        <p:txBody>
          <a:bodyPr wrap="square" lIns="0" tIns="0" rIns="0" bIns="0">
            <a:spAutoFit/>
          </a:bodyPr>
          <a:lstStyle/>
          <a:p>
            <a:pPr>
              <a:spcBef>
                <a:spcPct val="0"/>
              </a:spcBef>
              <a:buFontTx/>
              <a:buNone/>
            </a:pPr>
            <a:r>
              <a:rPr lang="en-GB" altLang="en-US" sz="2000" dirty="0">
                <a:latin typeface="Comic Sans MS" panose="030F0702030302020204" pitchFamily="66" charset="0"/>
                <a:ea typeface="Sassoon Infant Rg" panose="02000503030000020003" pitchFamily="50" charset="0"/>
              </a:rPr>
              <a:t>Shabbat is an exciting and important day that </a:t>
            </a:r>
            <a:br>
              <a:rPr lang="en-GB" altLang="en-US" sz="2000" dirty="0">
                <a:latin typeface="Comic Sans MS" panose="030F0702030302020204" pitchFamily="66" charset="0"/>
                <a:ea typeface="Sassoon Infant Rg" panose="02000503030000020003" pitchFamily="50" charset="0"/>
              </a:rPr>
            </a:br>
            <a:r>
              <a:rPr lang="en-GB" altLang="en-US" sz="2000" dirty="0">
                <a:latin typeface="Comic Sans MS" panose="030F0702030302020204" pitchFamily="66" charset="0"/>
                <a:ea typeface="Sassoon Infant Rg" panose="02000503030000020003" pitchFamily="50" charset="0"/>
              </a:rPr>
              <a:t>Jewish people look forward to all week.</a:t>
            </a:r>
          </a:p>
          <a:p>
            <a:pPr>
              <a:spcBef>
                <a:spcPct val="0"/>
              </a:spcBef>
              <a:buFontTx/>
              <a:buNone/>
            </a:pPr>
            <a:endParaRPr lang="en-GB" altLang="en-US" sz="2000" dirty="0">
              <a:latin typeface="Comic Sans MS" panose="030F0702030302020204" pitchFamily="66" charset="0"/>
              <a:ea typeface="Sassoon Infant Rg" panose="02000503030000020003" pitchFamily="50" charset="0"/>
            </a:endParaRPr>
          </a:p>
          <a:p>
            <a:pPr>
              <a:spcBef>
                <a:spcPct val="0"/>
              </a:spcBef>
            </a:pPr>
            <a:r>
              <a:rPr lang="en-GB" altLang="en-US" sz="2000" dirty="0">
                <a:latin typeface="Comic Sans MS" panose="030F0702030302020204" pitchFamily="66" charset="0"/>
                <a:ea typeface="Sassoon Infant Rg" panose="02000503030000020003" pitchFamily="50" charset="0"/>
              </a:rPr>
              <a:t>For Jewish people, Saturday is a special </a:t>
            </a:r>
            <a:br>
              <a:rPr lang="en-GB" altLang="en-US" sz="2000" dirty="0">
                <a:latin typeface="Comic Sans MS" panose="030F0702030302020204" pitchFamily="66" charset="0"/>
                <a:ea typeface="Sassoon Infant Rg" panose="02000503030000020003" pitchFamily="50" charset="0"/>
              </a:rPr>
            </a:br>
            <a:r>
              <a:rPr lang="en-GB" altLang="en-US" sz="2000" dirty="0">
                <a:latin typeface="Comic Sans MS" panose="030F0702030302020204" pitchFamily="66" charset="0"/>
                <a:ea typeface="Sassoon Infant Rg" panose="02000503030000020003" pitchFamily="50" charset="0"/>
              </a:rPr>
              <a:t>day, just like Sunday is special to </a:t>
            </a:r>
            <a:br>
              <a:rPr lang="en-GB" altLang="en-US" sz="2000" dirty="0">
                <a:latin typeface="Comic Sans MS" panose="030F0702030302020204" pitchFamily="66" charset="0"/>
                <a:ea typeface="Sassoon Infant Rg" panose="02000503030000020003" pitchFamily="50" charset="0"/>
              </a:rPr>
            </a:br>
            <a:r>
              <a:rPr lang="en-GB" altLang="en-US" sz="2000" dirty="0">
                <a:latin typeface="Comic Sans MS" panose="030F0702030302020204" pitchFamily="66" charset="0"/>
                <a:ea typeface="Sassoon Infant Rg" panose="02000503030000020003" pitchFamily="50" charset="0"/>
              </a:rPr>
              <a:t>Christians.</a:t>
            </a:r>
          </a:p>
          <a:p>
            <a:pPr>
              <a:spcBef>
                <a:spcPct val="0"/>
              </a:spcBef>
              <a:buFontTx/>
              <a:buNone/>
            </a:pPr>
            <a:endParaRPr lang="en-GB" altLang="en-US" sz="2000" dirty="0">
              <a:latin typeface="Comic Sans MS" panose="030F0702030302020204" pitchFamily="66" charset="0"/>
              <a:ea typeface="Sassoon Infant Rg" panose="02000503030000020003" pitchFamily="50" charset="0"/>
            </a:endParaRPr>
          </a:p>
        </p:txBody>
      </p:sp>
      <p:sp>
        <p:nvSpPr>
          <p:cNvPr id="2" name="Rectangle: Rounded Corners 1"/>
          <p:cNvSpPr/>
          <p:nvPr/>
        </p:nvSpPr>
        <p:spPr>
          <a:xfrm>
            <a:off x="464918" y="4248383"/>
            <a:ext cx="7632700" cy="2194749"/>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a:solidFill>
                  <a:schemeClr val="tx1"/>
                </a:solidFill>
              </a:rPr>
              <a:t>Shabbat is the </a:t>
            </a:r>
            <a:r>
              <a:rPr lang="en-GB" altLang="en-US" sz="2400" b="1" dirty="0">
                <a:solidFill>
                  <a:schemeClr val="tx1"/>
                </a:solidFill>
              </a:rPr>
              <a:t>fourth commandment: </a:t>
            </a:r>
            <a:r>
              <a:rPr lang="en-GB" altLang="en-US" sz="2400" dirty="0">
                <a:solidFill>
                  <a:schemeClr val="tx1"/>
                </a:solidFill>
              </a:rPr>
              <a:t>‘You shall remember to keep the Sabbath day Holy.’ Saturday was the seventh day of the week and the day that God rested after creating the world. Ever since ancient times, Jewish people have kept the Sabbath day Holy by celebrating Shabbat.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8298" y="410681"/>
            <a:ext cx="3321400" cy="3317198"/>
          </a:xfrm>
          <a:prstGeom prst="rect">
            <a:avLst/>
          </a:prstGeom>
        </p:spPr>
      </p:pic>
    </p:spTree>
    <p:extLst>
      <p:ext uri="{BB962C8B-B14F-4D97-AF65-F5344CB8AC3E}">
        <p14:creationId xmlns:p14="http://schemas.microsoft.com/office/powerpoint/2010/main" val="5345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70C0"/>
                </a:solidFill>
                <a:latin typeface="Comic Sans MS" panose="030F0702030302020204" pitchFamily="66" charset="0"/>
              </a:rPr>
              <a:t>When Is Shabbat?</a:t>
            </a:r>
          </a:p>
        </p:txBody>
      </p:sp>
      <p:sp>
        <p:nvSpPr>
          <p:cNvPr id="5" name="Rectangle 4"/>
          <p:cNvSpPr/>
          <p:nvPr/>
        </p:nvSpPr>
        <p:spPr>
          <a:xfrm>
            <a:off x="1759146" y="1305204"/>
            <a:ext cx="7632700" cy="738664"/>
          </a:xfrm>
          <a:prstGeom prst="rect">
            <a:avLst/>
          </a:prstGeom>
        </p:spPr>
        <p:txBody>
          <a:bodyPr wrap="square" lIns="0" tIns="0" rIns="0" bIns="0">
            <a:spAutoFit/>
          </a:bodyPr>
          <a:lstStyle/>
          <a:p>
            <a:r>
              <a:rPr lang="en-GB" sz="2400" dirty="0">
                <a:latin typeface="Comic Sans MS" panose="030F0702030302020204" pitchFamily="66" charset="0"/>
              </a:rPr>
              <a:t>It happens every weekend, beginning on Friday evening, and ending Saturday evening.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4271" y="2193756"/>
            <a:ext cx="4443459" cy="2814472"/>
          </a:xfrm>
          <a:prstGeom prst="roundRect">
            <a:avLst>
              <a:gd name="adj" fmla="val 5369"/>
            </a:avLst>
          </a:prstGeom>
        </p:spPr>
      </p:pic>
      <p:sp>
        <p:nvSpPr>
          <p:cNvPr id="6" name="Rectangle: Rounded Corners 5"/>
          <p:cNvSpPr/>
          <p:nvPr/>
        </p:nvSpPr>
        <p:spPr>
          <a:xfrm>
            <a:off x="1351182" y="5158116"/>
            <a:ext cx="7632700" cy="713065"/>
          </a:xfrm>
          <a:prstGeom prst="roundRect">
            <a:avLst>
              <a:gd name="adj" fmla="val 22549"/>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solidFill>
                  <a:schemeClr val="tx1"/>
                </a:solidFill>
                <a:latin typeface="Comic Sans MS" panose="030F0702030302020204" pitchFamily="66" charset="0"/>
              </a:rPr>
              <a:t>On Friday, families work hard to prepare food, clean their houses and lay their dining tables ready for Shabbat.</a:t>
            </a:r>
          </a:p>
        </p:txBody>
      </p:sp>
    </p:spTree>
    <p:extLst>
      <p:ext uri="{BB962C8B-B14F-4D97-AF65-F5344CB8AC3E}">
        <p14:creationId xmlns:p14="http://schemas.microsoft.com/office/powerpoint/2010/main" val="32985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797</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Comic Sans MS</vt:lpstr>
      <vt:lpstr>Sassoon Infant Rg</vt:lpstr>
      <vt:lpstr>Times New Roman</vt:lpstr>
      <vt:lpstr>Twinkl</vt:lpstr>
      <vt:lpstr>Wingdings</vt:lpstr>
      <vt:lpstr>Office Theme</vt:lpstr>
      <vt:lpstr>     Session 3: Aims</vt:lpstr>
      <vt:lpstr>What did we learn about the mezuzah and the Shema in the previous lesson?  The Shema is important because it reminds Jews that:     *There is only one God *God loves everybody and they should love Him. *Everybody should follow God’s rules. *Children should be taught the Torah  It also says: Write God’s commands on the doorposts of your house. This explains why Jewish households have mezuzahs on their doorposts.  </vt:lpstr>
      <vt:lpstr>PowerPoint Presentation</vt:lpstr>
      <vt:lpstr>My ‘family statement’</vt:lpstr>
      <vt:lpstr>How do you like to spend your free time and rest? Maybe you like to:</vt:lpstr>
      <vt:lpstr>So what does finding out how we like to rest  got to do with our key question?  Well Jewish people consider resting is an important part of their faith because the Bible story tells how God created the world in six days and ‘rested’ on the 7th. This story reminds Jews that it is good to have a pattern to life that involves work and rest.  In Hebrew, the Jewish language that prayers and Holy books are written in,  ‘Shabbat’ means ‘ceasing’ or ‘stopping’.   So let’s find out more about  Shabbat…</vt:lpstr>
      <vt:lpstr>PowerPoint Presentation</vt:lpstr>
      <vt:lpstr>What Is Shabbat?</vt:lpstr>
      <vt:lpstr>When Is Shabbat?</vt:lpstr>
      <vt:lpstr>How Is Shabbat Celebrated?</vt:lpstr>
      <vt:lpstr>Shabbat Traditions</vt:lpstr>
      <vt:lpstr>Challah Bread</vt:lpstr>
      <vt:lpstr>Other Customs</vt:lpstr>
      <vt:lpstr>So what does this look like for a Jewish family?   The links below will take you to some clips showing families celebrating and talking about Shabbat.  Watch them to help you with your RE learning and activity. Click on the  link below to find out how Charlie and his family spend Shabbat. https://www.bbc.co.uk/programmes/p02mx9mx </vt:lpstr>
      <vt:lpstr>PowerPoint Presentation</vt:lpstr>
      <vt:lpstr>The film clips you watched told you lots of things about the Jewish day of rest called Shabbat. In the box above draw some of the things that you would find on a Shabbat dinner table. You could watch the films and pause them when it shows a picture of the table set out for the Shabbat meal to help when you are drawing. Around your picture add labels and descriptions of the items. Next add some speech bubbles saying what Jewish people are remembering at Shabbat. You could also add in extra things you have found out about Shabbat.</vt:lpstr>
      <vt:lpstr>PowerPoint Presentation</vt:lpstr>
      <vt:lpstr>Did you include some of these on your Shabbat Dinner Table?</vt:lpstr>
    </vt:vector>
  </TitlesOfParts>
  <Company>Yatton Federated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we learn about the mezuzah and Shema in the previous lesson? The Shema is important because it reminds Jews that:  *There is only one God *God loves everybody and they should love Him. *Everybody should follow God’s rules. Children should be taught the Torah  What are the things you share together in your family?  e.g.shared activities What are the values that are important in your family?  e.g., love, having fun, caring, helping and sharing.</dc:title>
  <dc:creator>Kate Okeden</dc:creator>
  <cp:lastModifiedBy>Kate Okeden</cp:lastModifiedBy>
  <cp:revision>25</cp:revision>
  <dcterms:created xsi:type="dcterms:W3CDTF">2021-01-27T15:23:31Z</dcterms:created>
  <dcterms:modified xsi:type="dcterms:W3CDTF">2021-02-05T16:21:56Z</dcterms:modified>
</cp:coreProperties>
</file>