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71" r:id="rId3"/>
    <p:sldId id="277" r:id="rId4"/>
    <p:sldId id="276" r:id="rId5"/>
    <p:sldId id="279" r:id="rId6"/>
    <p:sldId id="272" r:id="rId7"/>
    <p:sldId id="280" r:id="rId8"/>
    <p:sldId id="281" r:id="rId9"/>
    <p:sldId id="273" r:id="rId10"/>
    <p:sldId id="282" r:id="rId11"/>
    <p:sldId id="286" r:id="rId12"/>
    <p:sldId id="274" r:id="rId13"/>
    <p:sldId id="283" r:id="rId14"/>
    <p:sldId id="285" r:id="rId15"/>
    <p:sldId id="275" r:id="rId16"/>
    <p:sldId id="28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4C1F-CCB5-4156-8EFB-CB852C3B7C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F2589BC-EE74-4416-908D-8D44E95565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1C7853B-9825-423E-A955-D875D30DAF6B}"/>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5" name="Footer Placeholder 4">
            <a:extLst>
              <a:ext uri="{FF2B5EF4-FFF2-40B4-BE49-F238E27FC236}">
                <a16:creationId xmlns:a16="http://schemas.microsoft.com/office/drawing/2014/main" id="{42D5E25C-E160-49FC-849E-A8246262F3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690493-D02F-4FFF-A835-3D4B0EAEB600}"/>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98608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E720D-12B6-4FF7-8AE4-061BC298BD2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B7B6F38-7412-4ED2-919A-F530653648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A5F15E-9BC7-4ACD-A2CE-DEEAB1674170}"/>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5" name="Footer Placeholder 4">
            <a:extLst>
              <a:ext uri="{FF2B5EF4-FFF2-40B4-BE49-F238E27FC236}">
                <a16:creationId xmlns:a16="http://schemas.microsoft.com/office/drawing/2014/main" id="{3F79F2ED-F69C-4507-85F8-72AFFD8727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659A23-ED41-4AEA-A922-F26B799AA4AF}"/>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756022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4B766E4-5470-405F-8500-8FAC1E6E88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D0E2DD-99DB-4BF3-91E2-589ABD0662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936C08A-92B3-44CF-8487-D993E9EF2C9B}"/>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5" name="Footer Placeholder 4">
            <a:extLst>
              <a:ext uri="{FF2B5EF4-FFF2-40B4-BE49-F238E27FC236}">
                <a16:creationId xmlns:a16="http://schemas.microsoft.com/office/drawing/2014/main" id="{F6D8449E-FA4D-414D-A37A-EB2FF194DF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18FAE85-8627-4DC3-B44E-962FD3FEA40D}"/>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3294058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2B065-02E6-4BE7-B8BD-DE563FDD92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BBD173-99F3-4778-959B-5E766E913DC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03C9F6C-54C2-487A-BCD8-75554F2CF4D0}"/>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5" name="Footer Placeholder 4">
            <a:extLst>
              <a:ext uri="{FF2B5EF4-FFF2-40B4-BE49-F238E27FC236}">
                <a16:creationId xmlns:a16="http://schemas.microsoft.com/office/drawing/2014/main" id="{F1B9C133-7BED-457D-BCE2-040978E9FC5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A3E7F1-42B1-4EA3-95BE-813DE44A4196}"/>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3029268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17035-2132-4DCA-8B20-1FDF65B05B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BEBD6C-1569-4C92-9305-4E52A8B776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EF1432-2F8B-479D-9B45-939C5C5E68B9}"/>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5" name="Footer Placeholder 4">
            <a:extLst>
              <a:ext uri="{FF2B5EF4-FFF2-40B4-BE49-F238E27FC236}">
                <a16:creationId xmlns:a16="http://schemas.microsoft.com/office/drawing/2014/main" id="{89229B25-0888-417E-A5CE-CEA2257BD5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9957931-BDF7-48C3-839A-E9974C521420}"/>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63720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DBB1C-1198-46E3-AB75-EB513E9BD0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75B0C6-9174-4D1D-8B02-A61BDF8E19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8ACCFA0-D4C8-4B15-B690-3846628A86D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5085856-0F94-4588-815B-0FBA2788BF9B}"/>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6" name="Footer Placeholder 5">
            <a:extLst>
              <a:ext uri="{FF2B5EF4-FFF2-40B4-BE49-F238E27FC236}">
                <a16:creationId xmlns:a16="http://schemas.microsoft.com/office/drawing/2014/main" id="{A67C214A-AB9B-4546-A427-5BC7E3FAF8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CB46BBA-8129-4367-9497-C5F8BC0AF299}"/>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544133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29184-2580-41BA-8C47-5C009BFC267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4457CB-BA0F-4948-A7CA-5153AAEFC1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6A9E2B3-B6EC-47F4-98F7-FE27C1396C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A58D92-038D-470C-BBA2-71B769587D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220513-639D-40AD-A46E-E4239447FD6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EA2C60B-F53B-4388-8BBA-5C83578B4C8F}"/>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8" name="Footer Placeholder 7">
            <a:extLst>
              <a:ext uri="{FF2B5EF4-FFF2-40B4-BE49-F238E27FC236}">
                <a16:creationId xmlns:a16="http://schemas.microsoft.com/office/drawing/2014/main" id="{C4E40C05-E344-40A7-B0AD-98C4674A9A3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B105E66-62DF-49FB-AA05-3B1C9476BE25}"/>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1201462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B36CE-8251-4452-A145-C4583CD032C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E074F7A-B548-4983-BCA7-7E887D90E12D}"/>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4" name="Footer Placeholder 3">
            <a:extLst>
              <a:ext uri="{FF2B5EF4-FFF2-40B4-BE49-F238E27FC236}">
                <a16:creationId xmlns:a16="http://schemas.microsoft.com/office/drawing/2014/main" id="{3AB0D9A6-7600-407C-86DB-6CDEF695795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FACF333-B29C-407C-A42F-F7E23CF778E9}"/>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233808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F42D79-D61D-4139-901F-F59E4C9766A5}"/>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3" name="Footer Placeholder 2">
            <a:extLst>
              <a:ext uri="{FF2B5EF4-FFF2-40B4-BE49-F238E27FC236}">
                <a16:creationId xmlns:a16="http://schemas.microsoft.com/office/drawing/2014/main" id="{D8D21A99-190E-4471-B98D-13A5DF27636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0A56188-EE6C-4B9C-8A8A-0A66538C6CF2}"/>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2844332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456CF-857C-4031-8C8D-A485D7469D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B2CDFC1-453B-4F18-A9A4-99EDCC29F3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20821B9-D0F5-4C35-AA19-618A767492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2DD0E1-5631-46D0-8344-AEDE4632AE52}"/>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6" name="Footer Placeholder 5">
            <a:extLst>
              <a:ext uri="{FF2B5EF4-FFF2-40B4-BE49-F238E27FC236}">
                <a16:creationId xmlns:a16="http://schemas.microsoft.com/office/drawing/2014/main" id="{E61FBFDF-A33B-4DDC-A19D-F1580C527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E4DC87-A0E8-47A5-9F48-8B941D18212D}"/>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832879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CCEF5-A750-4723-939D-AF5A489071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9A3B6FB-7C43-46FD-8331-6265D691BC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6628E4-8AD6-4BAB-95B1-846EEB233A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E5A84C-405B-42ED-BD7F-D1633BD00656}"/>
              </a:ext>
            </a:extLst>
          </p:cNvPr>
          <p:cNvSpPr>
            <a:spLocks noGrp="1"/>
          </p:cNvSpPr>
          <p:nvPr>
            <p:ph type="dt" sz="half" idx="10"/>
          </p:nvPr>
        </p:nvSpPr>
        <p:spPr/>
        <p:txBody>
          <a:bodyPr/>
          <a:lstStyle/>
          <a:p>
            <a:fld id="{B002CEDB-6405-459C-BA8E-B8A655A73ED6}" type="datetimeFigureOut">
              <a:rPr lang="en-GB" smtClean="0"/>
              <a:t>18/01/2021</a:t>
            </a:fld>
            <a:endParaRPr lang="en-GB"/>
          </a:p>
        </p:txBody>
      </p:sp>
      <p:sp>
        <p:nvSpPr>
          <p:cNvPr id="6" name="Footer Placeholder 5">
            <a:extLst>
              <a:ext uri="{FF2B5EF4-FFF2-40B4-BE49-F238E27FC236}">
                <a16:creationId xmlns:a16="http://schemas.microsoft.com/office/drawing/2014/main" id="{E1FFEDF1-C0D0-43E4-BC20-24EE4993461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830EA4-E0B1-4FFF-AAB0-D33C92FBB11F}"/>
              </a:ext>
            </a:extLst>
          </p:cNvPr>
          <p:cNvSpPr>
            <a:spLocks noGrp="1"/>
          </p:cNvSpPr>
          <p:nvPr>
            <p:ph type="sldNum" sz="quarter" idx="12"/>
          </p:nvPr>
        </p:nvSpPr>
        <p:spPr/>
        <p:txBody>
          <a:bodyPr/>
          <a:lstStyle/>
          <a:p>
            <a:fld id="{74930560-CFF1-4243-A621-DFE5A3D54A99}" type="slidenum">
              <a:rPr lang="en-GB" smtClean="0"/>
              <a:t>‹#›</a:t>
            </a:fld>
            <a:endParaRPr lang="en-GB"/>
          </a:p>
        </p:txBody>
      </p:sp>
    </p:spTree>
    <p:extLst>
      <p:ext uri="{BB962C8B-B14F-4D97-AF65-F5344CB8AC3E}">
        <p14:creationId xmlns:p14="http://schemas.microsoft.com/office/powerpoint/2010/main" val="281673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FFD93-BBA5-4BA8-AE62-0E19EAF003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568F03-289B-4A6B-BEB7-5B21132749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B653C65-E81A-452E-96DE-E50F1564F4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02CEDB-6405-459C-BA8E-B8A655A73ED6}" type="datetimeFigureOut">
              <a:rPr lang="en-GB" smtClean="0"/>
              <a:t>18/01/2021</a:t>
            </a:fld>
            <a:endParaRPr lang="en-GB"/>
          </a:p>
        </p:txBody>
      </p:sp>
      <p:sp>
        <p:nvSpPr>
          <p:cNvPr id="5" name="Footer Placeholder 4">
            <a:extLst>
              <a:ext uri="{FF2B5EF4-FFF2-40B4-BE49-F238E27FC236}">
                <a16:creationId xmlns:a16="http://schemas.microsoft.com/office/drawing/2014/main" id="{A0B12429-80A7-410C-BA70-AB80F6761A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B606D3C-84A7-4E7A-A873-C82D182FB9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30560-CFF1-4243-A621-DFE5A3D54A99}" type="slidenum">
              <a:rPr lang="en-GB" smtClean="0"/>
              <a:t>‹#›</a:t>
            </a:fld>
            <a:endParaRPr lang="en-GB"/>
          </a:p>
        </p:txBody>
      </p:sp>
    </p:spTree>
    <p:extLst>
      <p:ext uri="{BB962C8B-B14F-4D97-AF65-F5344CB8AC3E}">
        <p14:creationId xmlns:p14="http://schemas.microsoft.com/office/powerpoint/2010/main" val="919576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5A92BC41-5AE1-432E-87C7-12BF9E03D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01415" y="476778"/>
            <a:ext cx="7212450" cy="5920653"/>
          </a:xfrm>
          <a:prstGeom prst="rect">
            <a:avLst/>
          </a:prstGeom>
          <a:solidFill>
            <a:srgbClr val="396759">
              <a:alpha val="95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itle 4">
            <a:extLst>
              <a:ext uri="{FF2B5EF4-FFF2-40B4-BE49-F238E27FC236}">
                <a16:creationId xmlns:a16="http://schemas.microsoft.com/office/drawing/2014/main" id="{AC952709-78EE-4C49-9D22-515AA3617682}"/>
              </a:ext>
            </a:extLst>
          </p:cNvPr>
          <p:cNvSpPr>
            <a:spLocks noGrp="1"/>
          </p:cNvSpPr>
          <p:nvPr>
            <p:ph type="title"/>
          </p:nvPr>
        </p:nvSpPr>
        <p:spPr>
          <a:xfrm>
            <a:off x="5141495" y="1179095"/>
            <a:ext cx="5956353" cy="3404488"/>
          </a:xfrm>
        </p:spPr>
        <p:txBody>
          <a:bodyPr vert="horz" lIns="91440" tIns="45720" rIns="91440" bIns="45720" rtlCol="0" anchor="b">
            <a:normAutofit/>
          </a:bodyPr>
          <a:lstStyle/>
          <a:p>
            <a:r>
              <a:rPr lang="en-US" sz="4800" dirty="0">
                <a:solidFill>
                  <a:srgbClr val="FFFFFF"/>
                </a:solidFill>
              </a:rPr>
              <a:t>Week 4 </a:t>
            </a:r>
            <a:br>
              <a:rPr lang="en-US" sz="4800" dirty="0">
                <a:solidFill>
                  <a:srgbClr val="FFFFFF"/>
                </a:solidFill>
              </a:rPr>
            </a:br>
            <a:endParaRPr lang="en-US" sz="4800" dirty="0">
              <a:solidFill>
                <a:srgbClr val="FFFFFF"/>
              </a:solidFill>
            </a:endParaRPr>
          </a:p>
        </p:txBody>
      </p:sp>
      <p:cxnSp>
        <p:nvCxnSpPr>
          <p:cNvPr id="73" name="Straight Connector 72">
            <a:extLst>
              <a:ext uri="{FF2B5EF4-FFF2-40B4-BE49-F238E27FC236}">
                <a16:creationId xmlns:a16="http://schemas.microsoft.com/office/drawing/2014/main" id="{DC0E1208-0B30-4396-AE7C-AEBFFAEE66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478" y="4713662"/>
            <a:ext cx="3657600"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14D63E19-FB78-4661-9551-3DA62EF0685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9"/>
          <a:stretch/>
        </p:blipFill>
        <p:spPr bwMode="auto">
          <a:xfrm>
            <a:off x="475488" y="476777"/>
            <a:ext cx="3864383" cy="5920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2375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68252" y="220363"/>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GB" b="1" dirty="0">
                <a:solidFill>
                  <a:prstClr val="black"/>
                </a:solidFill>
                <a:latin typeface="Calibri" panose="020F0502020204030204"/>
              </a:rPr>
              <a:t>Wednesday</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 -Session 3</a:t>
            </a:r>
          </a:p>
        </p:txBody>
      </p:sp>
      <p:sp>
        <p:nvSpPr>
          <p:cNvPr id="8" name="Rounded Rectangle 7"/>
          <p:cNvSpPr/>
          <p:nvPr/>
        </p:nvSpPr>
        <p:spPr>
          <a:xfrm>
            <a:off x="2870072" y="989070"/>
            <a:ext cx="6451849" cy="51111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srgbClr val="002060"/>
                </a:solidFill>
                <a:latin typeface="Calibri" panose="020F0502020204030204"/>
              </a:rPr>
              <a:t>Finish reading until the end of Chapter 27</a:t>
            </a:r>
          </a:p>
        </p:txBody>
      </p:sp>
      <p:sp>
        <p:nvSpPr>
          <p:cNvPr id="14" name="Rectangle 13">
            <a:extLst>
              <a:ext uri="{FF2B5EF4-FFF2-40B4-BE49-F238E27FC236}">
                <a16:creationId xmlns:a16="http://schemas.microsoft.com/office/drawing/2014/main" id="{384FB05D-47EC-4EC6-AC9F-876223DBF623}"/>
              </a:ext>
            </a:extLst>
          </p:cNvPr>
          <p:cNvSpPr/>
          <p:nvPr/>
        </p:nvSpPr>
        <p:spPr>
          <a:xfrm>
            <a:off x="2952933" y="220363"/>
            <a:ext cx="6286130"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600" b="1" u="sng" dirty="0">
                <a:solidFill>
                  <a:srgbClr val="002060"/>
                </a:solidFill>
                <a:latin typeface="Calibri" panose="020F0502020204030204"/>
              </a:rPr>
              <a:t>L.O. to write a character study</a:t>
            </a:r>
            <a:r>
              <a:rPr kumimoji="0" lang="en-GB" sz="2800" b="1" i="0" u="sng"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0" name="Rounded Rectangle 9"/>
          <p:cNvSpPr/>
          <p:nvPr/>
        </p:nvSpPr>
        <p:spPr>
          <a:xfrm>
            <a:off x="914971" y="1757777"/>
            <a:ext cx="10362049" cy="457550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spcAft>
                <a:spcPts val="800"/>
              </a:spcAft>
            </a:pPr>
            <a:r>
              <a:rPr lang="en-GB" sz="2800" b="1" dirty="0">
                <a:solidFill>
                  <a:srgbClr val="002060"/>
                </a:solidFill>
                <a:latin typeface="Calibri" panose="020F0502020204030204"/>
              </a:rPr>
              <a:t>How has Ted’s character changed from the beginning of the book?</a:t>
            </a:r>
          </a:p>
          <a:p>
            <a:pPr lvl="0">
              <a:lnSpc>
                <a:spcPct val="107000"/>
              </a:lnSpc>
              <a:spcAft>
                <a:spcPts val="800"/>
              </a:spcAft>
            </a:pPr>
            <a:r>
              <a:rPr lang="en-GB" sz="2800" b="1" dirty="0">
                <a:solidFill>
                  <a:srgbClr val="002060"/>
                </a:solidFill>
                <a:latin typeface="Calibri" panose="020F0502020204030204"/>
              </a:rPr>
              <a:t>Think about his increased bravery and confidence.</a:t>
            </a:r>
          </a:p>
          <a:p>
            <a:pPr lvl="0">
              <a:lnSpc>
                <a:spcPct val="107000"/>
              </a:lnSpc>
              <a:spcAft>
                <a:spcPts val="800"/>
              </a:spcAft>
            </a:pPr>
            <a:r>
              <a:rPr lang="en-GB" sz="2800" b="1" dirty="0">
                <a:solidFill>
                  <a:srgbClr val="002060"/>
                </a:solidFill>
                <a:latin typeface="Calibri" panose="020F0502020204030204"/>
              </a:rPr>
              <a:t>Today, you will be writing a character study of Ted.  </a:t>
            </a:r>
          </a:p>
          <a:p>
            <a:pPr lvl="0">
              <a:lnSpc>
                <a:spcPct val="107000"/>
              </a:lnSpc>
              <a:spcAft>
                <a:spcPts val="800"/>
              </a:spcAft>
            </a:pPr>
            <a:r>
              <a:rPr lang="en-GB" sz="2800" b="1" dirty="0">
                <a:solidFill>
                  <a:srgbClr val="002060"/>
                </a:solidFill>
                <a:latin typeface="Calibri" panose="020F0502020204030204"/>
              </a:rPr>
              <a:t>What might you include?</a:t>
            </a:r>
          </a:p>
          <a:p>
            <a:pPr marL="457200" lvl="0" indent="-457200">
              <a:lnSpc>
                <a:spcPct val="107000"/>
              </a:lnSpc>
              <a:spcAft>
                <a:spcPts val="800"/>
              </a:spcAft>
              <a:buFont typeface="Wingdings" panose="05000000000000000000" pitchFamily="2" charset="2"/>
              <a:buChar char="v"/>
            </a:pPr>
            <a:r>
              <a:rPr lang="en-GB" sz="2800" b="1" dirty="0">
                <a:solidFill>
                  <a:srgbClr val="002060"/>
                </a:solidFill>
                <a:latin typeface="Calibri" panose="020F0502020204030204"/>
              </a:rPr>
              <a:t>General information about Ted e.g. his family</a:t>
            </a:r>
          </a:p>
          <a:p>
            <a:pPr marL="457200" lvl="0" indent="-457200">
              <a:lnSpc>
                <a:spcPct val="107000"/>
              </a:lnSpc>
              <a:spcAft>
                <a:spcPts val="800"/>
              </a:spcAft>
              <a:buFont typeface="Wingdings" panose="05000000000000000000" pitchFamily="2" charset="2"/>
              <a:buChar char="v"/>
            </a:pPr>
            <a:r>
              <a:rPr lang="en-GB" sz="2800" b="1" dirty="0">
                <a:solidFill>
                  <a:srgbClr val="002060"/>
                </a:solidFill>
                <a:latin typeface="Calibri" panose="020F0502020204030204"/>
              </a:rPr>
              <a:t>Likes and dislikes</a:t>
            </a:r>
          </a:p>
          <a:p>
            <a:pPr marL="457200" lvl="0" indent="-457200">
              <a:lnSpc>
                <a:spcPct val="107000"/>
              </a:lnSpc>
              <a:spcAft>
                <a:spcPts val="800"/>
              </a:spcAft>
              <a:buFont typeface="Wingdings" panose="05000000000000000000" pitchFamily="2" charset="2"/>
              <a:buChar char="v"/>
            </a:pPr>
            <a:r>
              <a:rPr lang="en-GB" sz="2800" b="1" dirty="0">
                <a:solidFill>
                  <a:srgbClr val="002060"/>
                </a:solidFill>
                <a:latin typeface="Calibri" panose="020F0502020204030204"/>
              </a:rPr>
              <a:t>Hopes and fears</a:t>
            </a:r>
          </a:p>
          <a:p>
            <a:pPr marL="457200" lvl="0" indent="-457200">
              <a:lnSpc>
                <a:spcPct val="107000"/>
              </a:lnSpc>
              <a:spcAft>
                <a:spcPts val="800"/>
              </a:spcAft>
              <a:buFont typeface="Wingdings" panose="05000000000000000000" pitchFamily="2" charset="2"/>
              <a:buChar char="v"/>
            </a:pPr>
            <a:r>
              <a:rPr lang="en-GB" sz="2800" b="1" dirty="0">
                <a:solidFill>
                  <a:srgbClr val="002060"/>
                </a:solidFill>
                <a:latin typeface="Calibri" panose="020F0502020204030204"/>
              </a:rPr>
              <a:t>His brain working on a different operating system from others </a:t>
            </a:r>
            <a:endParaRPr kumimoji="0" lang="en-GB" sz="28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4530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 calcmode="lin" valueType="num">
                                      <p:cBhvr additive="base">
                                        <p:cTn id="1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anim calcmode="lin" valueType="num">
                                      <p:cBhvr additive="base">
                                        <p:cTn id="21"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68252" y="220363"/>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GB" b="1" dirty="0">
                <a:solidFill>
                  <a:prstClr val="black"/>
                </a:solidFill>
                <a:latin typeface="Calibri" panose="020F0502020204030204"/>
              </a:rPr>
              <a:t>Wednesday</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 -Session 3</a:t>
            </a:r>
          </a:p>
        </p:txBody>
      </p:sp>
      <p:sp>
        <p:nvSpPr>
          <p:cNvPr id="14" name="Rectangle 13">
            <a:extLst>
              <a:ext uri="{FF2B5EF4-FFF2-40B4-BE49-F238E27FC236}">
                <a16:creationId xmlns:a16="http://schemas.microsoft.com/office/drawing/2014/main" id="{384FB05D-47EC-4EC6-AC9F-876223DBF623}"/>
              </a:ext>
            </a:extLst>
          </p:cNvPr>
          <p:cNvSpPr/>
          <p:nvPr/>
        </p:nvSpPr>
        <p:spPr>
          <a:xfrm>
            <a:off x="2952933" y="220363"/>
            <a:ext cx="6286130"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600" b="1" u="sng" dirty="0">
                <a:solidFill>
                  <a:srgbClr val="002060"/>
                </a:solidFill>
                <a:latin typeface="Calibri" panose="020F0502020204030204"/>
              </a:rPr>
              <a:t>L.O. to write a character study</a:t>
            </a:r>
            <a:r>
              <a:rPr kumimoji="0" lang="en-GB" sz="2800" b="1" i="0" u="sng"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0" name="Rounded Rectangle 9"/>
          <p:cNvSpPr/>
          <p:nvPr/>
        </p:nvSpPr>
        <p:spPr>
          <a:xfrm>
            <a:off x="541613" y="1129117"/>
            <a:ext cx="11108770" cy="526280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spcAft>
                <a:spcPts val="800"/>
              </a:spcAft>
            </a:pPr>
            <a:endParaRPr lang="en-GB" sz="2800" b="1" u="sng" dirty="0">
              <a:solidFill>
                <a:srgbClr val="002060"/>
              </a:solidFill>
              <a:latin typeface="Calibri" panose="020F0502020204030204"/>
            </a:endParaRPr>
          </a:p>
          <a:p>
            <a:pPr lvl="0">
              <a:lnSpc>
                <a:spcPct val="107000"/>
              </a:lnSpc>
              <a:spcAft>
                <a:spcPts val="800"/>
              </a:spcAft>
            </a:pPr>
            <a:endParaRPr lang="en-GB" sz="2800" b="1" u="sng" dirty="0">
              <a:solidFill>
                <a:srgbClr val="002060"/>
              </a:solidFill>
              <a:latin typeface="Calibri" panose="020F0502020204030204"/>
            </a:endParaRPr>
          </a:p>
          <a:p>
            <a:pPr lvl="0">
              <a:lnSpc>
                <a:spcPct val="107000"/>
              </a:lnSpc>
              <a:spcAft>
                <a:spcPts val="800"/>
              </a:spcAft>
            </a:pPr>
            <a:endParaRPr lang="en-GB" sz="2800" b="1" u="sng" dirty="0">
              <a:solidFill>
                <a:srgbClr val="002060"/>
              </a:solidFill>
              <a:latin typeface="Calibri" panose="020F0502020204030204"/>
            </a:endParaRPr>
          </a:p>
          <a:p>
            <a:pPr lvl="0">
              <a:lnSpc>
                <a:spcPct val="107000"/>
              </a:lnSpc>
              <a:spcAft>
                <a:spcPts val="800"/>
              </a:spcAft>
            </a:pPr>
            <a:endParaRPr lang="en-GB" sz="2800" b="1" u="sng" dirty="0">
              <a:solidFill>
                <a:srgbClr val="002060"/>
              </a:solidFill>
              <a:latin typeface="Calibri" panose="020F0502020204030204"/>
            </a:endParaRPr>
          </a:p>
          <a:p>
            <a:pPr lvl="0">
              <a:lnSpc>
                <a:spcPct val="107000"/>
              </a:lnSpc>
              <a:spcAft>
                <a:spcPts val="800"/>
              </a:spcAft>
            </a:pPr>
            <a:endParaRPr lang="en-GB" sz="2800" b="1" u="sng" dirty="0">
              <a:solidFill>
                <a:srgbClr val="002060"/>
              </a:solidFill>
              <a:latin typeface="Calibri" panose="020F0502020204030204"/>
            </a:endParaRPr>
          </a:p>
          <a:p>
            <a:pPr lvl="0">
              <a:lnSpc>
                <a:spcPct val="107000"/>
              </a:lnSpc>
              <a:spcAft>
                <a:spcPts val="800"/>
              </a:spcAft>
            </a:pPr>
            <a:endParaRPr lang="en-GB" sz="2800" b="1" u="sng" dirty="0">
              <a:solidFill>
                <a:srgbClr val="002060"/>
              </a:solidFill>
              <a:latin typeface="Calibri" panose="020F0502020204030204"/>
            </a:endParaRPr>
          </a:p>
          <a:p>
            <a:pPr lvl="0">
              <a:lnSpc>
                <a:spcPct val="107000"/>
              </a:lnSpc>
              <a:spcAft>
                <a:spcPts val="800"/>
              </a:spcAft>
            </a:pPr>
            <a:endParaRPr lang="en-GB" sz="2800" b="1" u="sng" dirty="0">
              <a:solidFill>
                <a:srgbClr val="002060"/>
              </a:solidFill>
              <a:latin typeface="Calibri" panose="020F0502020204030204"/>
            </a:endParaRPr>
          </a:p>
          <a:p>
            <a:pPr lvl="0">
              <a:lnSpc>
                <a:spcPct val="107000"/>
              </a:lnSpc>
              <a:spcAft>
                <a:spcPts val="800"/>
              </a:spcAft>
            </a:pPr>
            <a:r>
              <a:rPr lang="en-GB" sz="2800" b="1" u="sng" dirty="0">
                <a:solidFill>
                  <a:srgbClr val="002060"/>
                </a:solidFill>
                <a:latin typeface="Calibri" panose="020F0502020204030204"/>
              </a:rPr>
              <a:t>Challenge 1</a:t>
            </a:r>
          </a:p>
          <a:p>
            <a:pPr lvl="0">
              <a:lnSpc>
                <a:spcPct val="107000"/>
              </a:lnSpc>
              <a:spcAft>
                <a:spcPts val="800"/>
              </a:spcAft>
            </a:pPr>
            <a:r>
              <a:rPr lang="en-GB" sz="2800" b="1" dirty="0">
                <a:solidFill>
                  <a:srgbClr val="002060"/>
                </a:solidFill>
                <a:latin typeface="Calibri" panose="020F0502020204030204"/>
              </a:rPr>
              <a:t>Can compete this character profile.</a:t>
            </a:r>
          </a:p>
          <a:p>
            <a:pPr lvl="0">
              <a:lnSpc>
                <a:spcPct val="107000"/>
              </a:lnSpc>
              <a:spcAft>
                <a:spcPts val="800"/>
              </a:spcAft>
            </a:pPr>
            <a:endParaRPr lang="en-GB" sz="2800" b="1" dirty="0">
              <a:solidFill>
                <a:srgbClr val="002060"/>
              </a:solidFill>
              <a:latin typeface="Calibri" panose="020F0502020204030204"/>
            </a:endParaRPr>
          </a:p>
          <a:p>
            <a:pPr lvl="0">
              <a:lnSpc>
                <a:spcPct val="107000"/>
              </a:lnSpc>
              <a:spcAft>
                <a:spcPts val="800"/>
              </a:spcAft>
            </a:pPr>
            <a:endParaRPr lang="en-GB" sz="2800" b="1" u="sng" dirty="0">
              <a:solidFill>
                <a:srgbClr val="002060"/>
              </a:solidFill>
              <a:latin typeface="Calibri" panose="020F0502020204030204"/>
            </a:endParaRPr>
          </a:p>
          <a:p>
            <a:pPr lvl="0">
              <a:lnSpc>
                <a:spcPct val="107000"/>
              </a:lnSpc>
              <a:spcAft>
                <a:spcPts val="800"/>
              </a:spcAft>
            </a:pPr>
            <a:endParaRPr lang="en-GB" sz="2800" b="1" u="sng" dirty="0">
              <a:solidFill>
                <a:srgbClr val="002060"/>
              </a:solidFill>
              <a:latin typeface="Calibri" panose="020F0502020204030204"/>
            </a:endParaRPr>
          </a:p>
          <a:p>
            <a:pPr lvl="0">
              <a:lnSpc>
                <a:spcPct val="107000"/>
              </a:lnSpc>
              <a:spcAft>
                <a:spcPts val="800"/>
              </a:spcAft>
            </a:pPr>
            <a:r>
              <a:rPr lang="en-GB" sz="2800" b="1" u="sng" dirty="0">
                <a:solidFill>
                  <a:srgbClr val="002060"/>
                </a:solidFill>
                <a:latin typeface="Calibri" panose="020F0502020204030204"/>
              </a:rPr>
              <a:t>Challenge 2 &amp; 3 </a:t>
            </a:r>
          </a:p>
          <a:p>
            <a:pPr lvl="0">
              <a:lnSpc>
                <a:spcPct val="107000"/>
              </a:lnSpc>
              <a:spcAft>
                <a:spcPts val="800"/>
              </a:spcAft>
            </a:pPr>
            <a:r>
              <a:rPr lang="en-GB" sz="2800" b="1" dirty="0">
                <a:solidFill>
                  <a:srgbClr val="002060"/>
                </a:solidFill>
                <a:latin typeface="Calibri" panose="020F0502020204030204"/>
              </a:rPr>
              <a:t>May wish to use this template to initially make notes, then lay their writing out in paragraphs using different headings e.g. family, appearance, hobbies, hopes and fears, how Ted has changed. </a:t>
            </a:r>
          </a:p>
          <a:p>
            <a:pPr lvl="0">
              <a:lnSpc>
                <a:spcPct val="107000"/>
              </a:lnSpc>
              <a:spcAft>
                <a:spcPts val="800"/>
              </a:spcAft>
            </a:pPr>
            <a:endParaRPr lang="en-GB" sz="2800" b="1" dirty="0">
              <a:solidFill>
                <a:srgbClr val="002060"/>
              </a:solidFill>
              <a:latin typeface="Calibri" panose="020F0502020204030204"/>
            </a:endParaRPr>
          </a:p>
          <a:p>
            <a:pPr lvl="0">
              <a:lnSpc>
                <a:spcPct val="107000"/>
              </a:lnSpc>
              <a:spcAft>
                <a:spcPts val="800"/>
              </a:spcAft>
            </a:pPr>
            <a:endParaRPr lang="en-GB" sz="2800" b="1" dirty="0">
              <a:solidFill>
                <a:srgbClr val="002060"/>
              </a:solidFill>
              <a:latin typeface="Calibri" panose="020F0502020204030204"/>
            </a:endParaRPr>
          </a:p>
          <a:p>
            <a:pPr lvl="0">
              <a:lnSpc>
                <a:spcPct val="107000"/>
              </a:lnSpc>
              <a:spcAft>
                <a:spcPts val="800"/>
              </a:spcAft>
            </a:pPr>
            <a:endParaRPr lang="en-GB" sz="2800" b="1" dirty="0">
              <a:solidFill>
                <a:srgbClr val="002060"/>
              </a:solidFill>
              <a:latin typeface="Calibri" panose="020F0502020204030204"/>
            </a:endParaRPr>
          </a:p>
          <a:p>
            <a:pPr lvl="0">
              <a:lnSpc>
                <a:spcPct val="107000"/>
              </a:lnSpc>
              <a:spcAft>
                <a:spcPts val="800"/>
              </a:spcAft>
            </a:pPr>
            <a:endParaRPr lang="en-GB" sz="2800" b="1" dirty="0">
              <a:solidFill>
                <a:srgbClr val="002060"/>
              </a:solidFill>
              <a:latin typeface="Calibri" panose="020F0502020204030204"/>
            </a:endParaRPr>
          </a:p>
          <a:p>
            <a:pPr lvl="0">
              <a:lnSpc>
                <a:spcPct val="107000"/>
              </a:lnSpc>
              <a:spcAft>
                <a:spcPts val="800"/>
              </a:spcAft>
            </a:pPr>
            <a:endParaRPr lang="en-GB" sz="2800" b="1" dirty="0">
              <a:solidFill>
                <a:srgbClr val="002060"/>
              </a:solidFill>
              <a:latin typeface="Calibri" panose="020F0502020204030204"/>
            </a:endParaRPr>
          </a:p>
          <a:p>
            <a:pPr lvl="0">
              <a:lnSpc>
                <a:spcPct val="107000"/>
              </a:lnSpc>
              <a:spcAft>
                <a:spcPts val="800"/>
              </a:spcAft>
            </a:pPr>
            <a:endParaRPr lang="en-GB" sz="2800" b="1" dirty="0">
              <a:solidFill>
                <a:srgbClr val="002060"/>
              </a:solidFill>
              <a:latin typeface="Calibri" panose="020F0502020204030204"/>
            </a:endParaRPr>
          </a:p>
          <a:p>
            <a:pPr lvl="0">
              <a:lnSpc>
                <a:spcPct val="107000"/>
              </a:lnSpc>
              <a:spcAft>
                <a:spcPts val="800"/>
              </a:spcAft>
            </a:pPr>
            <a:r>
              <a:rPr lang="en-GB" sz="2800" b="1" dirty="0">
                <a:solidFill>
                  <a:srgbClr val="002060"/>
                </a:solidFill>
                <a:latin typeface="Calibri" panose="020F0502020204030204"/>
              </a:rPr>
              <a:t> </a:t>
            </a:r>
            <a:endParaRPr kumimoji="0" lang="en-GB" sz="28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122D12DE-2B62-4C51-98F9-52153103E31B}"/>
              </a:ext>
            </a:extLst>
          </p:cNvPr>
          <p:cNvPicPr>
            <a:picLocks noChangeAspect="1"/>
          </p:cNvPicPr>
          <p:nvPr/>
        </p:nvPicPr>
        <p:blipFill>
          <a:blip r:embed="rId2"/>
          <a:stretch>
            <a:fillRect/>
          </a:stretch>
        </p:blipFill>
        <p:spPr>
          <a:xfrm>
            <a:off x="6184517" y="1235591"/>
            <a:ext cx="4871138" cy="3149978"/>
          </a:xfrm>
          <a:prstGeom prst="rect">
            <a:avLst/>
          </a:prstGeom>
        </p:spPr>
      </p:pic>
    </p:spTree>
    <p:extLst>
      <p:ext uri="{BB962C8B-B14F-4D97-AF65-F5344CB8AC3E}">
        <p14:creationId xmlns:p14="http://schemas.microsoft.com/office/powerpoint/2010/main" val="2554627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0057976" y="792565"/>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Thursday -Session 4</a:t>
            </a:r>
          </a:p>
        </p:txBody>
      </p:sp>
      <p:sp>
        <p:nvSpPr>
          <p:cNvPr id="8" name="Rounded Rectangle 7"/>
          <p:cNvSpPr/>
          <p:nvPr/>
        </p:nvSpPr>
        <p:spPr>
          <a:xfrm>
            <a:off x="3576748" y="869617"/>
            <a:ext cx="4923410" cy="51111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dirty="0">
                <a:solidFill>
                  <a:srgbClr val="002060"/>
                </a:solidFill>
                <a:latin typeface="Calibri" panose="020F0502020204030204"/>
              </a:rPr>
              <a:t>Listen to Chapter 28 and 29 </a:t>
            </a:r>
          </a:p>
        </p:txBody>
      </p:sp>
      <p:sp>
        <p:nvSpPr>
          <p:cNvPr id="14" name="Rectangle 13">
            <a:extLst>
              <a:ext uri="{FF2B5EF4-FFF2-40B4-BE49-F238E27FC236}">
                <a16:creationId xmlns:a16="http://schemas.microsoft.com/office/drawing/2014/main" id="{384FB05D-47EC-4EC6-AC9F-876223DBF623}"/>
              </a:ext>
            </a:extLst>
          </p:cNvPr>
          <p:cNvSpPr/>
          <p:nvPr/>
        </p:nvSpPr>
        <p:spPr>
          <a:xfrm>
            <a:off x="470518" y="216537"/>
            <a:ext cx="11434438"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b="1" u="sng" dirty="0">
                <a:solidFill>
                  <a:srgbClr val="002060"/>
                </a:solidFill>
                <a:latin typeface="Calibri" panose="020F0502020204030204"/>
              </a:rPr>
              <a:t>L.O. to write a haiku and tanka poem explaining events in a text.</a:t>
            </a:r>
          </a:p>
        </p:txBody>
      </p:sp>
      <p:sp>
        <p:nvSpPr>
          <p:cNvPr id="10" name="Rounded Rectangle 9"/>
          <p:cNvSpPr/>
          <p:nvPr/>
        </p:nvSpPr>
        <p:spPr>
          <a:xfrm>
            <a:off x="337352" y="1522697"/>
            <a:ext cx="11434438" cy="521545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b="1" dirty="0">
                <a:solidFill>
                  <a:srgbClr val="002060"/>
                </a:solidFill>
                <a:latin typeface="Calibri" panose="020F0502020204030204"/>
              </a:rPr>
              <a:t>What is a haiku poem?</a:t>
            </a:r>
          </a:p>
          <a:p>
            <a:pPr lvl="0" algn="ctr">
              <a:defRPr/>
            </a:pPr>
            <a:r>
              <a:rPr lang="en-US" sz="3200" dirty="0">
                <a:solidFill>
                  <a:srgbClr val="002060"/>
                </a:solidFill>
                <a:latin typeface="Calibri" panose="020F0502020204030204"/>
              </a:rPr>
              <a:t>A haiku is a form of poem that originates from Japan. A haiku has three lines. There can be any number of words, but there must be 5 syllables in the first line, 7 syllables in the second line and 5 syllables in the third line. Haikus do not usually rhyme.</a:t>
            </a:r>
            <a:endParaRPr lang="en-GB" sz="3200" dirty="0">
              <a:solidFill>
                <a:srgbClr val="002060"/>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b="1" dirty="0">
                <a:solidFill>
                  <a:srgbClr val="002060"/>
                </a:solidFill>
                <a:latin typeface="Calibri" panose="020F0502020204030204"/>
              </a:rPr>
              <a:t>What is a tanka poem?</a:t>
            </a:r>
          </a:p>
          <a:p>
            <a:pPr lvl="0" algn="ctr">
              <a:defRPr/>
            </a:pPr>
            <a:r>
              <a:rPr lang="en-US" sz="3200" dirty="0">
                <a:solidFill>
                  <a:srgbClr val="002060"/>
                </a:solidFill>
                <a:latin typeface="Calibri" panose="020F0502020204030204"/>
              </a:rPr>
              <a:t>A tanka is a Japanese poem consisting of 31 syllables arranged in five lines of 5, 7, 5, 7, and 7 syllables, respectively. Tankas generally do not rhyme, and in Japanese they are often written as one continuous line with no punctuation.</a:t>
            </a:r>
            <a:endParaRPr lang="en-GB" sz="3200" dirty="0">
              <a:solidFill>
                <a:srgbClr val="002060"/>
              </a:solidFill>
              <a:latin typeface="Calibri" panose="020F0502020204030204"/>
            </a:endParaRPr>
          </a:p>
        </p:txBody>
      </p:sp>
    </p:spTree>
    <p:extLst>
      <p:ext uri="{BB962C8B-B14F-4D97-AF65-F5344CB8AC3E}">
        <p14:creationId xmlns:p14="http://schemas.microsoft.com/office/powerpoint/2010/main" val="3907161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3" end="3"/>
                                            </p:txEl>
                                          </p:spTgt>
                                        </p:tgtEl>
                                        <p:attrNameLst>
                                          <p:attrName>style.visibility</p:attrName>
                                        </p:attrNameLst>
                                      </p:cBhvr>
                                      <p:to>
                                        <p:strVal val="visible"/>
                                      </p:to>
                                    </p:set>
                                    <p:anim calcmode="lin" valueType="num">
                                      <p:cBhvr additive="base">
                                        <p:cTn id="25"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Thursday -Session 4</a:t>
            </a:r>
          </a:p>
        </p:txBody>
      </p:sp>
      <p:sp>
        <p:nvSpPr>
          <p:cNvPr id="14" name="Rectangle 13">
            <a:extLst>
              <a:ext uri="{FF2B5EF4-FFF2-40B4-BE49-F238E27FC236}">
                <a16:creationId xmlns:a16="http://schemas.microsoft.com/office/drawing/2014/main" id="{384FB05D-47EC-4EC6-AC9F-876223DBF623}"/>
              </a:ext>
            </a:extLst>
          </p:cNvPr>
          <p:cNvSpPr/>
          <p:nvPr/>
        </p:nvSpPr>
        <p:spPr>
          <a:xfrm>
            <a:off x="470518" y="216537"/>
            <a:ext cx="11434438"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b="1" u="sng" dirty="0">
                <a:solidFill>
                  <a:srgbClr val="002060"/>
                </a:solidFill>
                <a:latin typeface="Calibri" panose="020F0502020204030204"/>
              </a:rPr>
              <a:t>L.O. to write a haiku and tanka poem explaining events in a text.</a:t>
            </a:r>
          </a:p>
        </p:txBody>
      </p:sp>
      <p:sp>
        <p:nvSpPr>
          <p:cNvPr id="10" name="Rounded Rectangle 9"/>
          <p:cNvSpPr/>
          <p:nvPr/>
        </p:nvSpPr>
        <p:spPr>
          <a:xfrm>
            <a:off x="825624" y="1302798"/>
            <a:ext cx="10724225" cy="42524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2060"/>
                </a:solidFill>
                <a:effectLst/>
                <a:uLnTx/>
                <a:uFillTx/>
                <a:latin typeface="Calibri" panose="020F0502020204030204"/>
              </a:rPr>
              <a:t>For todays task you will write at </a:t>
            </a:r>
            <a:r>
              <a:rPr lang="en-GB" sz="3600" b="1" dirty="0">
                <a:solidFill>
                  <a:srgbClr val="002060"/>
                </a:solidFill>
                <a:latin typeface="Calibri" panose="020F0502020204030204"/>
              </a:rPr>
              <a:t>least </a:t>
            </a:r>
            <a:r>
              <a:rPr kumimoji="0" lang="en-GB" sz="3600" b="1" i="0" u="none" strike="noStrike" kern="1200" cap="none" spc="0" normalizeH="0" baseline="0" noProof="0" dirty="0">
                <a:ln>
                  <a:noFill/>
                </a:ln>
                <a:solidFill>
                  <a:srgbClr val="002060"/>
                </a:solidFill>
                <a:effectLst/>
                <a:uLnTx/>
                <a:uFillTx/>
                <a:latin typeface="Calibri" panose="020F0502020204030204"/>
              </a:rPr>
              <a:t>one Haiku poem and one Tanka poem.</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3600" b="1" dirty="0">
              <a:solidFill>
                <a:srgbClr val="002060"/>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2060"/>
                </a:solidFill>
                <a:effectLst/>
                <a:uLnTx/>
                <a:uFillTx/>
                <a:latin typeface="Calibri" panose="020F0502020204030204"/>
              </a:rPr>
              <a:t>Each poem must tell the reader something about events that have happened in the </a:t>
            </a:r>
            <a:r>
              <a:rPr kumimoji="0" lang="en-GB" sz="3600" b="1" i="0" u="none" strike="noStrike" kern="1200" cap="none" spc="0" normalizeH="0" noProof="0" dirty="0">
                <a:ln>
                  <a:noFill/>
                </a:ln>
                <a:solidFill>
                  <a:srgbClr val="002060"/>
                </a:solidFill>
                <a:effectLst/>
                <a:uLnTx/>
                <a:uFillTx/>
                <a:latin typeface="Calibri" panose="020F0502020204030204"/>
              </a:rPr>
              <a:t>London Eye Mystery or tell you something about one of the characters from the book.</a:t>
            </a:r>
            <a:r>
              <a:rPr kumimoji="0" lang="en-GB" sz="3600" b="1" i="0" u="none" strike="noStrike" kern="1200" cap="none" spc="0" normalizeH="0" baseline="0" noProof="0" dirty="0">
                <a:ln>
                  <a:noFill/>
                </a:ln>
                <a:solidFill>
                  <a:srgbClr val="002060"/>
                </a:solidFill>
                <a:effectLst/>
                <a:uLnTx/>
                <a:uFillTx/>
                <a:latin typeface="Calibri" panose="020F0502020204030204"/>
              </a:rPr>
              <a:t> </a:t>
            </a:r>
            <a:endParaRPr lang="en-GB" sz="3600" b="1" dirty="0">
              <a:solidFill>
                <a:srgbClr val="92D050"/>
              </a:solidFill>
              <a:latin typeface="Calibri" panose="020F0502020204030204"/>
            </a:endParaRPr>
          </a:p>
        </p:txBody>
      </p:sp>
    </p:spTree>
    <p:extLst>
      <p:ext uri="{BB962C8B-B14F-4D97-AF65-F5344CB8AC3E}">
        <p14:creationId xmlns:p14="http://schemas.microsoft.com/office/powerpoint/2010/main" val="2548036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Thursday -Session 4</a:t>
            </a:r>
          </a:p>
        </p:txBody>
      </p:sp>
      <p:sp>
        <p:nvSpPr>
          <p:cNvPr id="8" name="Rounded Rectangle 7"/>
          <p:cNvSpPr/>
          <p:nvPr/>
        </p:nvSpPr>
        <p:spPr>
          <a:xfrm>
            <a:off x="3576748" y="869617"/>
            <a:ext cx="4923410" cy="51111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dirty="0">
                <a:solidFill>
                  <a:srgbClr val="002060"/>
                </a:solidFill>
                <a:latin typeface="Calibri" panose="020F0502020204030204"/>
              </a:rPr>
              <a:t>Listen to Chapter 28 and 29 </a:t>
            </a:r>
          </a:p>
        </p:txBody>
      </p:sp>
      <p:sp>
        <p:nvSpPr>
          <p:cNvPr id="14" name="Rectangle 13">
            <a:extLst>
              <a:ext uri="{FF2B5EF4-FFF2-40B4-BE49-F238E27FC236}">
                <a16:creationId xmlns:a16="http://schemas.microsoft.com/office/drawing/2014/main" id="{384FB05D-47EC-4EC6-AC9F-876223DBF623}"/>
              </a:ext>
            </a:extLst>
          </p:cNvPr>
          <p:cNvSpPr/>
          <p:nvPr/>
        </p:nvSpPr>
        <p:spPr>
          <a:xfrm>
            <a:off x="470518" y="216537"/>
            <a:ext cx="11434438"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b="1" u="sng" dirty="0">
                <a:solidFill>
                  <a:srgbClr val="002060"/>
                </a:solidFill>
                <a:latin typeface="Calibri" panose="020F0502020204030204"/>
              </a:rPr>
              <a:t>L.O. to write a haiku and tanka poem explaining events in a text.</a:t>
            </a:r>
          </a:p>
        </p:txBody>
      </p:sp>
      <p:sp>
        <p:nvSpPr>
          <p:cNvPr id="10" name="Rounded Rectangle 9"/>
          <p:cNvSpPr/>
          <p:nvPr/>
        </p:nvSpPr>
        <p:spPr>
          <a:xfrm>
            <a:off x="3013226" y="1522697"/>
            <a:ext cx="6050455" cy="521545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2060"/>
                </a:solidFill>
                <a:effectLst/>
                <a:uLnTx/>
                <a:uFillTx/>
                <a:latin typeface="Calibri" panose="020F0502020204030204"/>
              </a:rPr>
              <a:t>Haiku  5 7 5 syllable</a:t>
            </a:r>
            <a:r>
              <a:rPr kumimoji="0" lang="en-GB" sz="2800" b="1" i="0" u="none" strike="noStrike" kern="1200" cap="none" spc="0" normalizeH="0" noProof="0" dirty="0">
                <a:ln>
                  <a:noFill/>
                </a:ln>
                <a:solidFill>
                  <a:srgbClr val="002060"/>
                </a:solidFill>
                <a:effectLst/>
                <a:uLnTx/>
                <a:uFillTx/>
                <a:latin typeface="Calibri" panose="020F0502020204030204"/>
              </a:rPr>
              <a:t> pattern</a:t>
            </a:r>
            <a:endParaRPr kumimoji="0" lang="en-GB" sz="2800" b="1" i="0" u="none" strike="noStrike" kern="1200" cap="none" spc="0" normalizeH="0" baseline="0" noProof="0" dirty="0">
              <a:ln>
                <a:noFill/>
              </a:ln>
              <a:solidFill>
                <a:srgbClr val="002060"/>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rgbClr val="92D050"/>
                </a:solidFill>
                <a:latin typeface="Calibri" panose="020F0502020204030204"/>
              </a:rPr>
              <a:t>Tanka 5 7 5 7 7 syllable pattern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2800" b="1" i="0" u="none" strike="noStrike" kern="1200" cap="none" spc="0" normalizeH="0" baseline="0" noProof="0" dirty="0">
              <a:ln>
                <a:noFill/>
              </a:ln>
              <a:solidFill>
                <a:srgbClr val="002060"/>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rgbClr val="002060"/>
                </a:solidFill>
                <a:latin typeface="Calibri" panose="020F0502020204030204"/>
              </a:rPr>
              <a:t>Salim is missing </a:t>
            </a:r>
            <a:r>
              <a:rPr lang="en-GB" sz="2800" b="1" dirty="0">
                <a:solidFill>
                  <a:srgbClr val="FF0000"/>
                </a:solidFill>
                <a:latin typeface="Calibri" panose="020F0502020204030204"/>
              </a:rPr>
              <a:t> </a:t>
            </a:r>
            <a:r>
              <a:rPr lang="en-GB" sz="2800" b="1" dirty="0">
                <a:solidFill>
                  <a:srgbClr val="002060"/>
                </a:solidFill>
                <a:latin typeface="Calibri" panose="020F0502020204030204"/>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2060"/>
                </a:solidFill>
                <a:effectLst/>
                <a:uLnTx/>
                <a:uFillTx/>
                <a:latin typeface="Calibri" panose="020F0502020204030204"/>
              </a:rPr>
              <a:t>We need to find him quickly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rgbClr val="002060"/>
                </a:solidFill>
                <a:latin typeface="Calibri" panose="020F0502020204030204"/>
              </a:rPr>
              <a:t>Where is he hiding? </a:t>
            </a:r>
            <a:endParaRPr lang="en-GB" sz="2800" b="1" dirty="0">
              <a:solidFill>
                <a:srgbClr val="FF0000"/>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800" b="1" dirty="0">
              <a:solidFill>
                <a:srgbClr val="002060"/>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rgbClr val="92D050"/>
                </a:solidFill>
                <a:latin typeface="Calibri" panose="020F0502020204030204"/>
              </a:rPr>
              <a:t>Help Aunt Gloria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rgbClr val="92D050"/>
                </a:solidFill>
                <a:latin typeface="Calibri" panose="020F0502020204030204"/>
              </a:rPr>
              <a:t>She is so very worried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rgbClr val="92D050"/>
                </a:solidFill>
                <a:latin typeface="Calibri" panose="020F0502020204030204"/>
              </a:rPr>
              <a:t>Help her find Salim</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rgbClr val="92D050"/>
                </a:solidFill>
                <a:latin typeface="Calibri" panose="020F0502020204030204"/>
              </a:rPr>
              <a:t>All she does is cry and shout</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800" b="1" dirty="0">
                <a:solidFill>
                  <a:srgbClr val="92D050"/>
                </a:solidFill>
                <a:latin typeface="Calibri" panose="020F0502020204030204"/>
              </a:rPr>
              <a:t>She needs her beloved son</a:t>
            </a:r>
          </a:p>
        </p:txBody>
      </p:sp>
    </p:spTree>
    <p:extLst>
      <p:ext uri="{BB962C8B-B14F-4D97-AF65-F5344CB8AC3E}">
        <p14:creationId xmlns:p14="http://schemas.microsoft.com/office/powerpoint/2010/main" val="575363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3" end="3"/>
                                            </p:txEl>
                                          </p:spTgt>
                                        </p:tgtEl>
                                        <p:attrNameLst>
                                          <p:attrName>style.visibility</p:attrName>
                                        </p:attrNameLst>
                                      </p:cBhvr>
                                      <p:to>
                                        <p:strVal val="visible"/>
                                      </p:to>
                                    </p:set>
                                    <p:anim calcmode="lin" valueType="num">
                                      <p:cBhvr additive="base">
                                        <p:cTn id="19"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anim calcmode="lin" valueType="num">
                                      <p:cBhvr additive="base">
                                        <p:cTn id="25"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
                                            <p:txEl>
                                              <p:pRg st="5" end="5"/>
                                            </p:txEl>
                                          </p:spTgt>
                                        </p:tgtEl>
                                        <p:attrNameLst>
                                          <p:attrName>style.visibility</p:attrName>
                                        </p:attrNameLst>
                                      </p:cBhvr>
                                      <p:to>
                                        <p:strVal val="visible"/>
                                      </p:to>
                                    </p:set>
                                    <p:anim calcmode="lin" valueType="num">
                                      <p:cBhvr additive="base">
                                        <p:cTn id="31"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0">
                                            <p:txEl>
                                              <p:pRg st="10" end="10"/>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GB" b="1" dirty="0">
                <a:solidFill>
                  <a:prstClr val="black"/>
                </a:solidFill>
                <a:latin typeface="Calibri" panose="020F0502020204030204"/>
              </a:rPr>
              <a:t>Friday</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 -Session 5</a:t>
            </a:r>
          </a:p>
        </p:txBody>
      </p:sp>
      <p:sp>
        <p:nvSpPr>
          <p:cNvPr id="8" name="Rounded Rectangle 7"/>
          <p:cNvSpPr/>
          <p:nvPr/>
        </p:nvSpPr>
        <p:spPr>
          <a:xfrm>
            <a:off x="3909502" y="1504764"/>
            <a:ext cx="4372995" cy="51111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3200" b="1" dirty="0">
                <a:solidFill>
                  <a:srgbClr val="002060"/>
                </a:solidFill>
                <a:latin typeface="Calibri" panose="020F0502020204030204"/>
              </a:rPr>
              <a:t>Listen to Chapter 30 - 33 </a:t>
            </a:r>
          </a:p>
        </p:txBody>
      </p:sp>
      <p:sp>
        <p:nvSpPr>
          <p:cNvPr id="14" name="Rectangle 13">
            <a:extLst>
              <a:ext uri="{FF2B5EF4-FFF2-40B4-BE49-F238E27FC236}">
                <a16:creationId xmlns:a16="http://schemas.microsoft.com/office/drawing/2014/main" id="{384FB05D-47EC-4EC6-AC9F-876223DBF623}"/>
              </a:ext>
            </a:extLst>
          </p:cNvPr>
          <p:cNvSpPr/>
          <p:nvPr/>
        </p:nvSpPr>
        <p:spPr>
          <a:xfrm>
            <a:off x="630315" y="216535"/>
            <a:ext cx="10812421" cy="11075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b="1" u="sng" dirty="0">
                <a:solidFill>
                  <a:srgbClr val="002060"/>
                </a:solidFill>
                <a:latin typeface="Calibri" panose="020F0502020204030204"/>
              </a:rPr>
              <a:t>L.O. write a diary entry to describe the feeling and emotions of a character from a text.</a:t>
            </a:r>
          </a:p>
        </p:txBody>
      </p:sp>
      <p:sp>
        <p:nvSpPr>
          <p:cNvPr id="10" name="Rounded Rectangle 9"/>
          <p:cNvSpPr/>
          <p:nvPr/>
        </p:nvSpPr>
        <p:spPr>
          <a:xfrm>
            <a:off x="892204" y="2313278"/>
            <a:ext cx="10288641" cy="37463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4400" b="1" dirty="0">
                <a:solidFill>
                  <a:srgbClr val="002060"/>
                </a:solidFill>
                <a:latin typeface="Calibri" panose="020F0502020204030204"/>
              </a:rPr>
              <a:t>Why was Mum so angry with Kat?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4400" b="1" dirty="0">
                <a:solidFill>
                  <a:srgbClr val="002060"/>
                </a:solidFill>
                <a:latin typeface="Calibri" panose="020F0502020204030204"/>
              </a:rPr>
              <a:t>How did Kat react to this anger?</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4400" b="1" dirty="0">
                <a:solidFill>
                  <a:srgbClr val="002060"/>
                </a:solidFill>
                <a:latin typeface="Calibri" panose="020F0502020204030204"/>
              </a:rPr>
              <a:t>Ted describes the argument as Tornado Touchdown Time…what did he mean?   How did the argument make him feel?</a:t>
            </a:r>
          </a:p>
        </p:txBody>
      </p:sp>
    </p:spTree>
    <p:extLst>
      <p:ext uri="{BB962C8B-B14F-4D97-AF65-F5344CB8AC3E}">
        <p14:creationId xmlns:p14="http://schemas.microsoft.com/office/powerpoint/2010/main" val="139113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GB" b="1" dirty="0">
                <a:solidFill>
                  <a:prstClr val="black"/>
                </a:solidFill>
                <a:latin typeface="Calibri" panose="020F0502020204030204"/>
              </a:rPr>
              <a:t>Friday</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 -Session 5</a:t>
            </a:r>
          </a:p>
        </p:txBody>
      </p:sp>
      <p:sp>
        <p:nvSpPr>
          <p:cNvPr id="14" name="Rectangle 13">
            <a:extLst>
              <a:ext uri="{FF2B5EF4-FFF2-40B4-BE49-F238E27FC236}">
                <a16:creationId xmlns:a16="http://schemas.microsoft.com/office/drawing/2014/main" id="{384FB05D-47EC-4EC6-AC9F-876223DBF623}"/>
              </a:ext>
            </a:extLst>
          </p:cNvPr>
          <p:cNvSpPr/>
          <p:nvPr/>
        </p:nvSpPr>
        <p:spPr>
          <a:xfrm>
            <a:off x="630315" y="216535"/>
            <a:ext cx="10812421" cy="110754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200" b="1" u="sng" dirty="0">
                <a:solidFill>
                  <a:srgbClr val="002060"/>
                </a:solidFill>
                <a:latin typeface="Calibri" panose="020F0502020204030204"/>
              </a:rPr>
              <a:t>L.O. write a diary entry to describe the feeling and emotions of a character from a text.</a:t>
            </a:r>
          </a:p>
        </p:txBody>
      </p:sp>
      <p:sp>
        <p:nvSpPr>
          <p:cNvPr id="10" name="Rounded Rectangle 9"/>
          <p:cNvSpPr/>
          <p:nvPr/>
        </p:nvSpPr>
        <p:spPr>
          <a:xfrm>
            <a:off x="0" y="1537140"/>
            <a:ext cx="12192000" cy="449967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lang="en-GB" sz="3400" b="1" u="sng" dirty="0">
                <a:solidFill>
                  <a:srgbClr val="002060"/>
                </a:solidFill>
                <a:latin typeface="Calibri" panose="020F0502020204030204"/>
              </a:rPr>
              <a:t>Challenge 1 </a:t>
            </a:r>
            <a:r>
              <a:rPr lang="en-GB" sz="3400" b="1" dirty="0">
                <a:solidFill>
                  <a:srgbClr val="002060"/>
                </a:solidFill>
                <a:latin typeface="Calibri" panose="020F0502020204030204"/>
              </a:rPr>
              <a:t>– write a diary entry on the evening of the argument from the perspective of either Mum (Faith), Kat or Ted.</a:t>
            </a:r>
          </a:p>
          <a:p>
            <a:pPr marL="0" marR="0" lvl="0" indent="0" defTabSz="914400" rtl="0" eaLnBrk="1" fontAlgn="auto" latinLnBrk="0" hangingPunct="1">
              <a:lnSpc>
                <a:spcPct val="100000"/>
              </a:lnSpc>
              <a:spcBef>
                <a:spcPts val="0"/>
              </a:spcBef>
              <a:spcAft>
                <a:spcPts val="0"/>
              </a:spcAft>
              <a:buClrTx/>
              <a:buSzTx/>
              <a:buFontTx/>
              <a:buNone/>
              <a:tabLst/>
              <a:defRPr/>
            </a:pPr>
            <a:endParaRPr lang="en-GB" sz="3400" b="1" dirty="0">
              <a:solidFill>
                <a:srgbClr val="002060"/>
              </a:solidFill>
              <a:latin typeface="Calibri" panose="020F0502020204030204"/>
            </a:endParaRPr>
          </a:p>
          <a:p>
            <a:pPr marL="0" marR="0" lvl="0" indent="0" defTabSz="914400" rtl="0" eaLnBrk="1" fontAlgn="auto" latinLnBrk="0" hangingPunct="1">
              <a:lnSpc>
                <a:spcPct val="100000"/>
              </a:lnSpc>
              <a:spcBef>
                <a:spcPts val="0"/>
              </a:spcBef>
              <a:spcAft>
                <a:spcPts val="0"/>
              </a:spcAft>
              <a:buClrTx/>
              <a:buSzTx/>
              <a:buFontTx/>
              <a:buNone/>
              <a:tabLst/>
              <a:defRPr/>
            </a:pPr>
            <a:r>
              <a:rPr lang="en-GB" sz="3400" b="1" u="sng" dirty="0">
                <a:solidFill>
                  <a:srgbClr val="002060"/>
                </a:solidFill>
                <a:latin typeface="Calibri" panose="020F0502020204030204"/>
              </a:rPr>
              <a:t>Challenge 2 </a:t>
            </a:r>
            <a:r>
              <a:rPr lang="en-GB" sz="3400" b="1" dirty="0">
                <a:solidFill>
                  <a:srgbClr val="002060"/>
                </a:solidFill>
                <a:latin typeface="Calibri" panose="020F0502020204030204"/>
              </a:rPr>
              <a:t>– choose two of the above characters to write diary entries for which show different perspectives of the argument.</a:t>
            </a:r>
          </a:p>
          <a:p>
            <a:pPr marL="0" marR="0" lvl="0" indent="0" defTabSz="914400" rtl="0" eaLnBrk="1" fontAlgn="auto" latinLnBrk="0" hangingPunct="1">
              <a:lnSpc>
                <a:spcPct val="100000"/>
              </a:lnSpc>
              <a:spcBef>
                <a:spcPts val="0"/>
              </a:spcBef>
              <a:spcAft>
                <a:spcPts val="0"/>
              </a:spcAft>
              <a:buClrTx/>
              <a:buSzTx/>
              <a:buFontTx/>
              <a:buNone/>
              <a:tabLst/>
              <a:defRPr/>
            </a:pPr>
            <a:r>
              <a:rPr lang="en-GB" sz="3400" b="1" dirty="0">
                <a:solidFill>
                  <a:srgbClr val="002060"/>
                </a:solidFill>
                <a:latin typeface="Calibri" panose="020F0502020204030204"/>
              </a:rPr>
              <a:t> </a:t>
            </a:r>
          </a:p>
          <a:p>
            <a:pPr marL="0" marR="0" lvl="0" indent="0" defTabSz="914400" rtl="0" eaLnBrk="1" fontAlgn="auto" latinLnBrk="0" hangingPunct="1">
              <a:lnSpc>
                <a:spcPct val="100000"/>
              </a:lnSpc>
              <a:spcBef>
                <a:spcPts val="0"/>
              </a:spcBef>
              <a:spcAft>
                <a:spcPts val="0"/>
              </a:spcAft>
              <a:buClrTx/>
              <a:buSzTx/>
              <a:buFontTx/>
              <a:buNone/>
              <a:tabLst/>
              <a:defRPr/>
            </a:pPr>
            <a:r>
              <a:rPr lang="en-GB" sz="3400" b="1" u="sng" dirty="0">
                <a:solidFill>
                  <a:srgbClr val="002060"/>
                </a:solidFill>
                <a:latin typeface="Calibri" panose="020F0502020204030204"/>
              </a:rPr>
              <a:t>Challenge 3 </a:t>
            </a:r>
            <a:r>
              <a:rPr lang="en-GB" sz="3400" b="1" dirty="0">
                <a:solidFill>
                  <a:srgbClr val="002060"/>
                </a:solidFill>
                <a:latin typeface="Calibri" panose="020F0502020204030204"/>
              </a:rPr>
              <a:t>– write a diary entry for all three characters showing their different perspectives of the argument. </a:t>
            </a:r>
          </a:p>
        </p:txBody>
      </p:sp>
    </p:spTree>
    <p:extLst>
      <p:ext uri="{BB962C8B-B14F-4D97-AF65-F5344CB8AC3E}">
        <p14:creationId xmlns:p14="http://schemas.microsoft.com/office/powerpoint/2010/main" val="138364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 calcmode="lin" valueType="num">
                                      <p:cBhvr additive="base">
                                        <p:cTn id="13"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anim calcmode="lin" valueType="num">
                                      <p:cBhvr additive="base">
                                        <p:cTn id="17"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10">
                                            <p:txEl>
                                              <p:pRg st="4" end="4"/>
                                            </p:txEl>
                                          </p:spTgt>
                                        </p:tgtEl>
                                        <p:attrNameLst>
                                          <p:attrName>style.visibility</p:attrName>
                                        </p:attrNameLst>
                                      </p:cBhvr>
                                      <p:to>
                                        <p:strVal val="visible"/>
                                      </p:to>
                                    </p:set>
                                    <p:anim calcmode="lin" valueType="num">
                                      <p:cBhvr additive="base">
                                        <p:cTn id="23"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Monday -Session 1</a:t>
            </a:r>
          </a:p>
        </p:txBody>
      </p:sp>
      <p:sp>
        <p:nvSpPr>
          <p:cNvPr id="8" name="Rounded Rectangle 7"/>
          <p:cNvSpPr/>
          <p:nvPr/>
        </p:nvSpPr>
        <p:spPr>
          <a:xfrm>
            <a:off x="1647454" y="1023429"/>
            <a:ext cx="8202782" cy="51111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auto">
              <a:lnSpc>
                <a:spcPct val="100000"/>
              </a:lnSpc>
              <a:spcBef>
                <a:spcPts val="0"/>
              </a:spcBef>
              <a:spcAft>
                <a:spcPts val="0"/>
              </a:spcAft>
              <a:buClrTx/>
              <a:buSzTx/>
              <a:buFontTx/>
              <a:buNone/>
              <a:tabLst/>
              <a:defRPr/>
            </a:pPr>
            <a:r>
              <a:rPr lang="en-GB" sz="3200" b="1" dirty="0">
                <a:solidFill>
                  <a:srgbClr val="002060"/>
                </a:solidFill>
                <a:latin typeface="Calibri" panose="020F0502020204030204"/>
              </a:rPr>
              <a:t>Listen to the reading of Chapter 18, 19 and 20. </a:t>
            </a:r>
          </a:p>
        </p:txBody>
      </p:sp>
      <p:sp>
        <p:nvSpPr>
          <p:cNvPr id="14" name="Rectangle 13">
            <a:extLst>
              <a:ext uri="{FF2B5EF4-FFF2-40B4-BE49-F238E27FC236}">
                <a16:creationId xmlns:a16="http://schemas.microsoft.com/office/drawing/2014/main" id="{384FB05D-47EC-4EC6-AC9F-876223DBF623}"/>
              </a:ext>
            </a:extLst>
          </p:cNvPr>
          <p:cNvSpPr/>
          <p:nvPr/>
        </p:nvSpPr>
        <p:spPr>
          <a:xfrm>
            <a:off x="1970842" y="225605"/>
            <a:ext cx="7625919"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3200" b="1" u="sng" dirty="0">
                <a:solidFill>
                  <a:srgbClr val="002060"/>
                </a:solidFill>
                <a:latin typeface="Calibri" panose="020F0502020204030204"/>
              </a:rPr>
              <a:t>L.O. to add description to a piece of writing.</a:t>
            </a:r>
          </a:p>
        </p:txBody>
      </p:sp>
      <p:sp>
        <p:nvSpPr>
          <p:cNvPr id="10" name="Rounded Rectangle 9"/>
          <p:cNvSpPr/>
          <p:nvPr/>
        </p:nvSpPr>
        <p:spPr>
          <a:xfrm>
            <a:off x="612559" y="1847900"/>
            <a:ext cx="11172872" cy="430366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600" b="1" dirty="0">
                <a:solidFill>
                  <a:srgbClr val="002060"/>
                </a:solidFill>
                <a:latin typeface="Calibri" panose="020F0502020204030204"/>
              </a:rPr>
              <a:t>Ted mentions S</a:t>
            </a:r>
            <a:r>
              <a:rPr kumimoji="0" lang="en-GB" sz="3600" b="1" i="0" u="none" strike="noStrike" kern="1200" cap="none" spc="0" normalizeH="0" baseline="0" noProof="0" dirty="0" err="1">
                <a:ln>
                  <a:noFill/>
                </a:ln>
                <a:solidFill>
                  <a:srgbClr val="002060"/>
                </a:solidFill>
                <a:effectLst/>
                <a:uLnTx/>
                <a:uFillTx/>
                <a:latin typeface="Calibri" panose="020F0502020204030204"/>
              </a:rPr>
              <a:t>herlock</a:t>
            </a:r>
            <a:r>
              <a:rPr kumimoji="0" lang="en-GB" sz="3600" b="1" i="0" u="none" strike="noStrike" kern="1200" cap="none" spc="0" normalizeH="0" baseline="0" noProof="0" dirty="0">
                <a:ln>
                  <a:noFill/>
                </a:ln>
                <a:solidFill>
                  <a:srgbClr val="002060"/>
                </a:solidFill>
                <a:effectLst/>
                <a:uLnTx/>
                <a:uFillTx/>
                <a:latin typeface="Calibri" panose="020F0502020204030204"/>
              </a:rPr>
              <a:t> </a:t>
            </a:r>
            <a:r>
              <a:rPr lang="en-GB" sz="3600" b="1" dirty="0">
                <a:solidFill>
                  <a:srgbClr val="002060"/>
                </a:solidFill>
                <a:latin typeface="Calibri" panose="020F0502020204030204"/>
              </a:rPr>
              <a:t>H</a:t>
            </a:r>
            <a:r>
              <a:rPr kumimoji="0" lang="en-GB" sz="3600" b="1" i="0" u="none" strike="noStrike" kern="1200" cap="none" spc="0" normalizeH="0" baseline="0" noProof="0" dirty="0" err="1">
                <a:ln>
                  <a:noFill/>
                </a:ln>
                <a:solidFill>
                  <a:srgbClr val="002060"/>
                </a:solidFill>
                <a:effectLst/>
                <a:uLnTx/>
                <a:uFillTx/>
                <a:latin typeface="Calibri" panose="020F0502020204030204"/>
              </a:rPr>
              <a:t>olmes</a:t>
            </a:r>
            <a:r>
              <a:rPr kumimoji="0" lang="en-GB" sz="3600" b="1" i="0" u="none" strike="noStrike" kern="1200" cap="none" spc="0" normalizeH="0" baseline="0" noProof="0" dirty="0">
                <a:ln>
                  <a:noFill/>
                </a:ln>
                <a:solidFill>
                  <a:srgbClr val="002060"/>
                </a:solidFill>
                <a:effectLst/>
                <a:uLnTx/>
                <a:uFillTx/>
                <a:latin typeface="Calibri" panose="020F0502020204030204"/>
              </a:rPr>
              <a:t>, who is he?</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3600" b="1" dirty="0">
                <a:solidFill>
                  <a:srgbClr val="002060"/>
                </a:solidFill>
                <a:latin typeface="Calibri" panose="020F0502020204030204"/>
              </a:rPr>
              <a:t>What do you know about him?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2060"/>
                </a:solidFill>
                <a:effectLst/>
                <a:uLnTx/>
                <a:uFillTx/>
                <a:latin typeface="Calibri" panose="020F0502020204030204"/>
              </a:rPr>
              <a:t>He is the</a:t>
            </a:r>
            <a:r>
              <a:rPr kumimoji="0" lang="en-GB" sz="3600" b="1" i="0" u="none" strike="noStrike" kern="1200" cap="none" spc="0" normalizeH="0" noProof="0" dirty="0">
                <a:ln>
                  <a:noFill/>
                </a:ln>
                <a:solidFill>
                  <a:srgbClr val="002060"/>
                </a:solidFill>
                <a:effectLst/>
                <a:uLnTx/>
                <a:uFillTx/>
                <a:latin typeface="Calibri" panose="020F0502020204030204"/>
              </a:rPr>
              <a:t> world’s most famous fictional detective.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3600" b="1" dirty="0">
              <a:solidFill>
                <a:srgbClr val="002060"/>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noProof="0" dirty="0">
                <a:ln>
                  <a:noFill/>
                </a:ln>
                <a:solidFill>
                  <a:srgbClr val="002060"/>
                </a:solidFill>
                <a:effectLst/>
                <a:uLnTx/>
                <a:uFillTx/>
                <a:latin typeface="Calibri" panose="020F0502020204030204"/>
              </a:rPr>
              <a:t>Ted and Kat act like detectives in The London Eye Mystery, trying to solve the mysterious disappearance of Salim.  </a:t>
            </a:r>
          </a:p>
        </p:txBody>
      </p:sp>
    </p:spTree>
    <p:extLst>
      <p:ext uri="{BB962C8B-B14F-4D97-AF65-F5344CB8AC3E}">
        <p14:creationId xmlns:p14="http://schemas.microsoft.com/office/powerpoint/2010/main" val="272643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2" end="2"/>
                                            </p:txEl>
                                          </p:spTgt>
                                        </p:tgtEl>
                                        <p:attrNameLst>
                                          <p:attrName>style.visibility</p:attrName>
                                        </p:attrNameLst>
                                      </p:cBhvr>
                                      <p:to>
                                        <p:strVal val="visible"/>
                                      </p:to>
                                    </p:set>
                                    <p:anim calcmode="lin" valueType="num">
                                      <p:cBhvr additive="base">
                                        <p:cTn id="19"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Monday -Session 1</a:t>
            </a:r>
          </a:p>
        </p:txBody>
      </p:sp>
      <p:sp>
        <p:nvSpPr>
          <p:cNvPr id="14" name="Rectangle 13">
            <a:extLst>
              <a:ext uri="{FF2B5EF4-FFF2-40B4-BE49-F238E27FC236}">
                <a16:creationId xmlns:a16="http://schemas.microsoft.com/office/drawing/2014/main" id="{384FB05D-47EC-4EC6-AC9F-876223DBF623}"/>
              </a:ext>
            </a:extLst>
          </p:cNvPr>
          <p:cNvSpPr/>
          <p:nvPr/>
        </p:nvSpPr>
        <p:spPr>
          <a:xfrm>
            <a:off x="1970842" y="225605"/>
            <a:ext cx="7625919"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3200" b="1" u="sng" dirty="0">
                <a:solidFill>
                  <a:srgbClr val="002060"/>
                </a:solidFill>
                <a:latin typeface="Calibri" panose="020F0502020204030204"/>
              </a:rPr>
              <a:t>L.O. to add description to a piece of writing.</a:t>
            </a:r>
          </a:p>
        </p:txBody>
      </p:sp>
      <p:sp>
        <p:nvSpPr>
          <p:cNvPr id="10" name="Rounded Rectangle 9"/>
          <p:cNvSpPr/>
          <p:nvPr/>
        </p:nvSpPr>
        <p:spPr>
          <a:xfrm>
            <a:off x="509564" y="825623"/>
            <a:ext cx="11172872" cy="532594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3600" b="1" dirty="0">
                <a:solidFill>
                  <a:srgbClr val="002060"/>
                </a:solidFill>
                <a:latin typeface="Calibri" panose="020F0502020204030204"/>
              </a:rPr>
              <a:t>We are going to read an exciting part of a mystery story that has been written completely in dialogue. It would sound better with only a little dialogue and more description.  So, you are going to rewrite it with less dialogue and more description.  </a:t>
            </a:r>
          </a:p>
          <a:p>
            <a:pPr lvl="0" algn="ctr">
              <a:defRPr/>
            </a:pPr>
            <a:r>
              <a:rPr lang="en-US" sz="3600" b="1" dirty="0">
                <a:solidFill>
                  <a:srgbClr val="002060"/>
                </a:solidFill>
                <a:latin typeface="Calibri" panose="020F0502020204030204"/>
              </a:rPr>
              <a:t>Remember to include some short, sharp sentences to build the tension.  Plus, fronted adverbials and subordinating conjunctions (AWHITEBUS) for complex sentences, this will make your writing more effective. </a:t>
            </a:r>
          </a:p>
        </p:txBody>
      </p:sp>
    </p:spTree>
    <p:extLst>
      <p:ext uri="{BB962C8B-B14F-4D97-AF65-F5344CB8AC3E}">
        <p14:creationId xmlns:p14="http://schemas.microsoft.com/office/powerpoint/2010/main" val="342419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anim calcmode="lin" valueType="num">
                                      <p:cBhvr additive="base">
                                        <p:cTn id="7"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Monday -Session 1</a:t>
            </a:r>
          </a:p>
        </p:txBody>
      </p:sp>
      <p:sp>
        <p:nvSpPr>
          <p:cNvPr id="10" name="Rounded Rectangle 9"/>
          <p:cNvSpPr/>
          <p:nvPr/>
        </p:nvSpPr>
        <p:spPr>
          <a:xfrm>
            <a:off x="1814582" y="914270"/>
            <a:ext cx="8562836" cy="541484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US" sz="2800" b="1" dirty="0">
                <a:solidFill>
                  <a:srgbClr val="002060"/>
                </a:solidFill>
              </a:rPr>
              <a:t>Wake up Tom, quickly, I can hear something!’</a:t>
            </a:r>
          </a:p>
          <a:p>
            <a:pPr lvl="0" algn="ctr">
              <a:defRPr/>
            </a:pPr>
            <a:r>
              <a:rPr lang="en-US" sz="2800" b="1" dirty="0">
                <a:solidFill>
                  <a:srgbClr val="002060"/>
                </a:solidFill>
              </a:rPr>
              <a:t>claimed Peter.</a:t>
            </a:r>
          </a:p>
          <a:p>
            <a:pPr lvl="0" algn="ctr">
              <a:defRPr/>
            </a:pPr>
            <a:r>
              <a:rPr lang="en-US" sz="2800" b="1" dirty="0">
                <a:solidFill>
                  <a:srgbClr val="002060"/>
                </a:solidFill>
              </a:rPr>
              <a:t> ‘What ... what?’ Tom mumbled.</a:t>
            </a:r>
          </a:p>
          <a:p>
            <a:pPr lvl="0" algn="ctr">
              <a:defRPr/>
            </a:pPr>
            <a:r>
              <a:rPr lang="en-US" sz="2800" b="1" dirty="0">
                <a:solidFill>
                  <a:srgbClr val="002060"/>
                </a:solidFill>
              </a:rPr>
              <a:t> ‘I think something is coming closer,’ Peter cried.</a:t>
            </a:r>
          </a:p>
          <a:p>
            <a:pPr lvl="0" algn="ctr">
              <a:defRPr/>
            </a:pPr>
            <a:r>
              <a:rPr lang="en-US" sz="2800" b="1" dirty="0">
                <a:solidFill>
                  <a:srgbClr val="002060"/>
                </a:solidFill>
              </a:rPr>
              <a:t> ‘</a:t>
            </a:r>
            <a:r>
              <a:rPr lang="en-US" sz="2800" b="1" dirty="0" err="1">
                <a:solidFill>
                  <a:srgbClr val="002060"/>
                </a:solidFill>
              </a:rPr>
              <a:t>Shhh</a:t>
            </a:r>
            <a:r>
              <a:rPr lang="en-US" sz="2800" b="1" dirty="0">
                <a:solidFill>
                  <a:srgbClr val="002060"/>
                </a:solidFill>
              </a:rPr>
              <a:t>, I think I can hear it too,’ Tom replied.</a:t>
            </a:r>
          </a:p>
          <a:p>
            <a:pPr lvl="0" algn="ctr">
              <a:defRPr/>
            </a:pPr>
            <a:r>
              <a:rPr lang="en-US" sz="2800" b="1" dirty="0">
                <a:solidFill>
                  <a:srgbClr val="002060"/>
                </a:solidFill>
              </a:rPr>
              <a:t> ‘What do think it is? I’m so scared,’ Peter wailed.</a:t>
            </a:r>
          </a:p>
          <a:p>
            <a:pPr lvl="0" algn="ctr">
              <a:defRPr/>
            </a:pPr>
            <a:r>
              <a:rPr lang="en-US" sz="2800" b="1" dirty="0">
                <a:solidFill>
                  <a:srgbClr val="002060"/>
                </a:solidFill>
              </a:rPr>
              <a:t> ‘Me too, look there’s a shadow on the tent.’ Tom</a:t>
            </a:r>
          </a:p>
          <a:p>
            <a:pPr lvl="0" algn="ctr">
              <a:defRPr/>
            </a:pPr>
            <a:r>
              <a:rPr lang="en-US" sz="2800" b="1" dirty="0">
                <a:solidFill>
                  <a:srgbClr val="002060"/>
                </a:solidFill>
              </a:rPr>
              <a:t>squealed.</a:t>
            </a:r>
          </a:p>
          <a:p>
            <a:pPr lvl="0" algn="ctr">
              <a:defRPr/>
            </a:pPr>
            <a:r>
              <a:rPr lang="en-US" sz="2800" b="1" dirty="0">
                <a:solidFill>
                  <a:srgbClr val="002060"/>
                </a:solidFill>
              </a:rPr>
              <a:t> ‘Oh no, it looks like they are holding a huge</a:t>
            </a:r>
          </a:p>
          <a:p>
            <a:pPr lvl="0" algn="ctr">
              <a:defRPr/>
            </a:pPr>
            <a:r>
              <a:rPr lang="en-US" sz="2800" b="1" dirty="0">
                <a:solidFill>
                  <a:srgbClr val="002060"/>
                </a:solidFill>
              </a:rPr>
              <a:t>hammer,’ Peter garbled.</a:t>
            </a:r>
          </a:p>
          <a:p>
            <a:pPr lvl="0" algn="ctr">
              <a:defRPr/>
            </a:pPr>
            <a:r>
              <a:rPr lang="en-US" sz="2800" b="1" dirty="0">
                <a:solidFill>
                  <a:srgbClr val="002060"/>
                </a:solidFill>
              </a:rPr>
              <a:t> ‘I’m going to get under my sleeping bag!’</a:t>
            </a:r>
          </a:p>
          <a:p>
            <a:pPr lvl="0" algn="ctr">
              <a:defRPr/>
            </a:pPr>
            <a:r>
              <a:rPr lang="en-US" sz="2800" b="1" dirty="0">
                <a:solidFill>
                  <a:srgbClr val="002060"/>
                </a:solidFill>
              </a:rPr>
              <a:t> ‘Me too!’</a:t>
            </a:r>
            <a:endParaRPr kumimoji="0" lang="en-GB" sz="2800" b="1" i="0" u="none" strike="noStrike" kern="1200" cap="none" spc="0" normalizeH="0" baseline="0" noProof="0" dirty="0">
              <a:ln>
                <a:noFill/>
              </a:ln>
              <a:solidFill>
                <a:srgbClr val="002060"/>
              </a:solidFill>
              <a:effectLst/>
              <a:uLnTx/>
              <a:uFillTx/>
              <a:latin typeface="Calibri" panose="020F0502020204030204"/>
            </a:endParaRPr>
          </a:p>
        </p:txBody>
      </p:sp>
      <p:sp>
        <p:nvSpPr>
          <p:cNvPr id="6" name="Rectangle 5">
            <a:extLst>
              <a:ext uri="{FF2B5EF4-FFF2-40B4-BE49-F238E27FC236}">
                <a16:creationId xmlns:a16="http://schemas.microsoft.com/office/drawing/2014/main" id="{39799E9F-E34B-4FE6-B7CF-7BBA9D177783}"/>
              </a:ext>
            </a:extLst>
          </p:cNvPr>
          <p:cNvSpPr/>
          <p:nvPr/>
        </p:nvSpPr>
        <p:spPr>
          <a:xfrm>
            <a:off x="2283040" y="177120"/>
            <a:ext cx="7625919"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3200" b="1" u="sng" dirty="0">
                <a:solidFill>
                  <a:srgbClr val="002060"/>
                </a:solidFill>
                <a:latin typeface="Calibri" panose="020F0502020204030204"/>
              </a:rPr>
              <a:t>L.O. to add description to a piece of writing.</a:t>
            </a:r>
          </a:p>
        </p:txBody>
      </p:sp>
      <p:pic>
        <p:nvPicPr>
          <p:cNvPr id="3" name="Picture 2">
            <a:extLst>
              <a:ext uri="{FF2B5EF4-FFF2-40B4-BE49-F238E27FC236}">
                <a16:creationId xmlns:a16="http://schemas.microsoft.com/office/drawing/2014/main" id="{526ADEAE-B146-4487-B63F-F0F5E180EA81}"/>
              </a:ext>
            </a:extLst>
          </p:cNvPr>
          <p:cNvPicPr>
            <a:picLocks noChangeAspect="1"/>
          </p:cNvPicPr>
          <p:nvPr/>
        </p:nvPicPr>
        <p:blipFill>
          <a:blip r:embed="rId2"/>
          <a:stretch>
            <a:fillRect/>
          </a:stretch>
        </p:blipFill>
        <p:spPr>
          <a:xfrm>
            <a:off x="9277967" y="5023192"/>
            <a:ext cx="2799047" cy="1657688"/>
          </a:xfrm>
          <a:prstGeom prst="rect">
            <a:avLst/>
          </a:prstGeom>
        </p:spPr>
      </p:pic>
    </p:spTree>
    <p:extLst>
      <p:ext uri="{BB962C8B-B14F-4D97-AF65-F5344CB8AC3E}">
        <p14:creationId xmlns:p14="http://schemas.microsoft.com/office/powerpoint/2010/main" val="211671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0">
                                            <p:txEl>
                                              <p:pRg st="8" end="8"/>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
                                            <p:txEl>
                                              <p:pRg st="9" end="9"/>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0">
                                            <p:txEl>
                                              <p:pRg st="10" end="1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Monday -Session 1</a:t>
            </a:r>
          </a:p>
        </p:txBody>
      </p:sp>
      <p:sp>
        <p:nvSpPr>
          <p:cNvPr id="6" name="Rectangle 5">
            <a:extLst>
              <a:ext uri="{FF2B5EF4-FFF2-40B4-BE49-F238E27FC236}">
                <a16:creationId xmlns:a16="http://schemas.microsoft.com/office/drawing/2014/main" id="{39799E9F-E34B-4FE6-B7CF-7BBA9D177783}"/>
              </a:ext>
            </a:extLst>
          </p:cNvPr>
          <p:cNvSpPr/>
          <p:nvPr/>
        </p:nvSpPr>
        <p:spPr>
          <a:xfrm>
            <a:off x="2283040" y="177120"/>
            <a:ext cx="7625919"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3200" b="1" u="sng" dirty="0">
                <a:solidFill>
                  <a:srgbClr val="002060"/>
                </a:solidFill>
                <a:latin typeface="Calibri" panose="020F0502020204030204"/>
              </a:rPr>
              <a:t>L.O. to add description to a piece of writing.</a:t>
            </a:r>
          </a:p>
        </p:txBody>
      </p:sp>
      <p:pic>
        <p:nvPicPr>
          <p:cNvPr id="4" name="Picture 3">
            <a:extLst>
              <a:ext uri="{FF2B5EF4-FFF2-40B4-BE49-F238E27FC236}">
                <a16:creationId xmlns:a16="http://schemas.microsoft.com/office/drawing/2014/main" id="{26E14F5E-44A0-4345-AB4A-57B1B3B7E648}"/>
              </a:ext>
            </a:extLst>
          </p:cNvPr>
          <p:cNvPicPr>
            <a:picLocks noChangeAspect="1"/>
          </p:cNvPicPr>
          <p:nvPr/>
        </p:nvPicPr>
        <p:blipFill>
          <a:blip r:embed="rId2"/>
          <a:stretch>
            <a:fillRect/>
          </a:stretch>
        </p:blipFill>
        <p:spPr>
          <a:xfrm>
            <a:off x="3967161" y="733763"/>
            <a:ext cx="4257675" cy="6076950"/>
          </a:xfrm>
          <a:prstGeom prst="rect">
            <a:avLst/>
          </a:prstGeom>
        </p:spPr>
      </p:pic>
    </p:spTree>
    <p:extLst>
      <p:ext uri="{BB962C8B-B14F-4D97-AF65-F5344CB8AC3E}">
        <p14:creationId xmlns:p14="http://schemas.microsoft.com/office/powerpoint/2010/main" val="1428995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GB" b="1" dirty="0">
                <a:solidFill>
                  <a:prstClr val="black"/>
                </a:solidFill>
                <a:latin typeface="Calibri" panose="020F0502020204030204"/>
              </a:rPr>
              <a:t>Tuesday</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 -Session 2</a:t>
            </a:r>
          </a:p>
        </p:txBody>
      </p:sp>
      <p:sp>
        <p:nvSpPr>
          <p:cNvPr id="8" name="Rounded Rectangle 7"/>
          <p:cNvSpPr/>
          <p:nvPr/>
        </p:nvSpPr>
        <p:spPr>
          <a:xfrm>
            <a:off x="2254926" y="860808"/>
            <a:ext cx="7682145" cy="51111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auto">
              <a:lnSpc>
                <a:spcPct val="100000"/>
              </a:lnSpc>
              <a:spcBef>
                <a:spcPts val="0"/>
              </a:spcBef>
              <a:spcAft>
                <a:spcPts val="0"/>
              </a:spcAft>
              <a:buClrTx/>
              <a:buSzTx/>
              <a:buFontTx/>
              <a:buNone/>
              <a:tabLst/>
              <a:defRPr/>
            </a:pPr>
            <a:r>
              <a:rPr lang="en-GB" sz="2800" b="1" dirty="0">
                <a:solidFill>
                  <a:srgbClr val="002060"/>
                </a:solidFill>
                <a:latin typeface="Calibri" panose="020F0502020204030204"/>
              </a:rPr>
              <a:t>Read Chapter 21 and up to page 176 of Chapter 22</a:t>
            </a:r>
          </a:p>
        </p:txBody>
      </p:sp>
      <p:sp>
        <p:nvSpPr>
          <p:cNvPr id="10" name="Rounded Rectangle 9"/>
          <p:cNvSpPr/>
          <p:nvPr/>
        </p:nvSpPr>
        <p:spPr>
          <a:xfrm>
            <a:off x="114986" y="1487323"/>
            <a:ext cx="11591925" cy="450986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002060"/>
                </a:solidFill>
                <a:effectLst/>
                <a:uLnTx/>
                <a:uFillTx/>
                <a:latin typeface="Calibri" panose="020F0502020204030204"/>
              </a:rPr>
              <a:t>The white lettering on the shirt is…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4400" b="1" i="0" u="none" strike="noStrike" kern="1200" cap="none" spc="0" normalizeH="0" baseline="0" noProof="0" dirty="0">
              <a:ln>
                <a:noFill/>
              </a:ln>
              <a:solidFill>
                <a:srgbClr val="002060"/>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1" i="0" u="none" strike="noStrike" kern="1200" cap="none" spc="0" normalizeH="0" baseline="0" noProof="0" dirty="0">
                <a:ln>
                  <a:noFill/>
                </a:ln>
                <a:solidFill>
                  <a:srgbClr val="002060"/>
                </a:solidFill>
                <a:effectLst/>
                <a:uLnTx/>
                <a:uFillTx/>
                <a:latin typeface="Calibri" panose="020F0502020204030204"/>
              </a:rPr>
              <a:t>ONTLI</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4400" b="1" dirty="0">
                <a:solidFill>
                  <a:srgbClr val="002060"/>
                </a:solidFill>
                <a:latin typeface="Calibri" panose="020F0502020204030204"/>
              </a:rPr>
              <a:t>ECUR</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4400" b="1" i="0" u="none" strike="noStrike" kern="1200" cap="none" spc="0" normalizeH="0" baseline="0" noProof="0" dirty="0">
              <a:ln>
                <a:noFill/>
              </a:ln>
              <a:solidFill>
                <a:srgbClr val="002060"/>
              </a:solidFill>
              <a:effectLst/>
              <a:uLnTx/>
              <a:uFillTx/>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3600" b="1" dirty="0">
                <a:solidFill>
                  <a:srgbClr val="002060"/>
                </a:solidFill>
                <a:latin typeface="Calibri" panose="020F0502020204030204"/>
              </a:rPr>
              <a:t>What could the words be?  The beginnings and ends of each of the two words were cut off by the jacket.</a:t>
            </a:r>
            <a:endParaRPr kumimoji="0" lang="en-GB" sz="3600" b="1" i="0" u="none" strike="noStrike" kern="1200" cap="none" spc="0" normalizeH="0" baseline="0" noProof="0" dirty="0">
              <a:ln>
                <a:noFill/>
              </a:ln>
              <a:solidFill>
                <a:srgbClr val="002060"/>
              </a:solidFill>
              <a:effectLst/>
              <a:uLnTx/>
              <a:uFillTx/>
              <a:latin typeface="Calibri" panose="020F0502020204030204"/>
            </a:endParaRPr>
          </a:p>
        </p:txBody>
      </p:sp>
      <p:sp>
        <p:nvSpPr>
          <p:cNvPr id="7" name="Rectangle 6">
            <a:extLst>
              <a:ext uri="{FF2B5EF4-FFF2-40B4-BE49-F238E27FC236}">
                <a16:creationId xmlns:a16="http://schemas.microsoft.com/office/drawing/2014/main" id="{F429B04F-77D7-43BA-A988-3DF111520E8A}"/>
              </a:ext>
            </a:extLst>
          </p:cNvPr>
          <p:cNvSpPr/>
          <p:nvPr/>
        </p:nvSpPr>
        <p:spPr>
          <a:xfrm>
            <a:off x="433840" y="47287"/>
            <a:ext cx="11324315" cy="6591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3600" b="1" u="sng" dirty="0">
                <a:solidFill>
                  <a:srgbClr val="002060"/>
                </a:solidFill>
                <a:latin typeface="Calibri" panose="020F0502020204030204"/>
              </a:rPr>
              <a:t>L.O. to predict what you think might happen next in a text.</a:t>
            </a:r>
          </a:p>
        </p:txBody>
      </p:sp>
    </p:spTree>
    <p:extLst>
      <p:ext uri="{BB962C8B-B14F-4D97-AF65-F5344CB8AC3E}">
        <p14:creationId xmlns:p14="http://schemas.microsoft.com/office/powerpoint/2010/main" val="3063433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xEl>
                                              <p:pRg st="5" end="5"/>
                                            </p:txEl>
                                          </p:spTgt>
                                        </p:tgtEl>
                                        <p:attrNameLst>
                                          <p:attrName>style.visibility</p:attrName>
                                        </p:attrNameLst>
                                      </p:cBhvr>
                                      <p:to>
                                        <p:strVal val="visible"/>
                                      </p:to>
                                    </p:set>
                                    <p:anim calcmode="lin" valueType="num">
                                      <p:cBhvr additive="base">
                                        <p:cTn id="19" dur="500" fill="hold"/>
                                        <p:tgtEl>
                                          <p:spTgt spid="10">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GB" b="1" dirty="0">
                <a:solidFill>
                  <a:prstClr val="black"/>
                </a:solidFill>
                <a:latin typeface="Calibri" panose="020F0502020204030204"/>
              </a:rPr>
              <a:t>Tuesday</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 -Session 2</a:t>
            </a:r>
          </a:p>
        </p:txBody>
      </p:sp>
      <p:sp>
        <p:nvSpPr>
          <p:cNvPr id="8" name="Rounded Rectangle 7"/>
          <p:cNvSpPr/>
          <p:nvPr/>
        </p:nvSpPr>
        <p:spPr>
          <a:xfrm>
            <a:off x="3411194" y="1008844"/>
            <a:ext cx="5369612" cy="51111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indent="0" algn="ctr" fontAlgn="auto">
              <a:lnSpc>
                <a:spcPct val="100000"/>
              </a:lnSpc>
              <a:spcBef>
                <a:spcPts val="0"/>
              </a:spcBef>
              <a:spcAft>
                <a:spcPts val="0"/>
              </a:spcAft>
              <a:buClrTx/>
              <a:buSzTx/>
              <a:buFontTx/>
              <a:buNone/>
              <a:tabLst/>
              <a:defRPr/>
            </a:pPr>
            <a:r>
              <a:rPr lang="en-GB" sz="3200" b="1" dirty="0">
                <a:solidFill>
                  <a:srgbClr val="002060"/>
                </a:solidFill>
                <a:latin typeface="Calibri" panose="020F0502020204030204"/>
              </a:rPr>
              <a:t>Read to the end of Chapter 23</a:t>
            </a:r>
          </a:p>
        </p:txBody>
      </p:sp>
      <p:sp>
        <p:nvSpPr>
          <p:cNvPr id="10" name="Rounded Rectangle 9"/>
          <p:cNvSpPr/>
          <p:nvPr/>
        </p:nvSpPr>
        <p:spPr>
          <a:xfrm>
            <a:off x="849931" y="1986399"/>
            <a:ext cx="10492138" cy="335164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5400" b="1" dirty="0">
                <a:solidFill>
                  <a:srgbClr val="002060"/>
                </a:solidFill>
                <a:latin typeface="Calibri" panose="020F0502020204030204"/>
              </a:rPr>
              <a:t>What might Ted do next?</a:t>
            </a:r>
          </a:p>
          <a:p>
            <a:pPr>
              <a:lnSpc>
                <a:spcPct val="107000"/>
              </a:lnSpc>
              <a:spcAft>
                <a:spcPts val="800"/>
              </a:spcAft>
            </a:pPr>
            <a:r>
              <a:rPr lang="en-GB" sz="5400" b="1" dirty="0">
                <a:solidFill>
                  <a:srgbClr val="002060"/>
                </a:solidFill>
                <a:latin typeface="Calibri" panose="020F0502020204030204"/>
              </a:rPr>
              <a:t>Is he brave enough to find the man on his own if it involves lying? </a:t>
            </a:r>
          </a:p>
        </p:txBody>
      </p:sp>
      <p:sp>
        <p:nvSpPr>
          <p:cNvPr id="7" name="Rectangle 6">
            <a:extLst>
              <a:ext uri="{FF2B5EF4-FFF2-40B4-BE49-F238E27FC236}">
                <a16:creationId xmlns:a16="http://schemas.microsoft.com/office/drawing/2014/main" id="{BA4B1B2B-37C2-4E67-ABB2-22FCE6293F45}"/>
              </a:ext>
            </a:extLst>
          </p:cNvPr>
          <p:cNvSpPr/>
          <p:nvPr/>
        </p:nvSpPr>
        <p:spPr>
          <a:xfrm>
            <a:off x="433842" y="195323"/>
            <a:ext cx="11324315" cy="6591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3600" b="1" u="sng" dirty="0">
                <a:solidFill>
                  <a:srgbClr val="002060"/>
                </a:solidFill>
                <a:latin typeface="Calibri" panose="020F0502020204030204"/>
              </a:rPr>
              <a:t>L.O. to predict what you think might happen next in a text.</a:t>
            </a:r>
          </a:p>
        </p:txBody>
      </p:sp>
    </p:spTree>
    <p:extLst>
      <p:ext uri="{BB962C8B-B14F-4D97-AF65-F5344CB8AC3E}">
        <p14:creationId xmlns:p14="http://schemas.microsoft.com/office/powerpoint/2010/main" val="3076547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GB" b="1" dirty="0">
                <a:solidFill>
                  <a:prstClr val="black"/>
                </a:solidFill>
                <a:latin typeface="Calibri" panose="020F0502020204030204"/>
              </a:rPr>
              <a:t>Tuesday</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 -Session 2</a:t>
            </a:r>
          </a:p>
        </p:txBody>
      </p:sp>
      <p:sp>
        <p:nvSpPr>
          <p:cNvPr id="10" name="Rounded Rectangle 9"/>
          <p:cNvSpPr/>
          <p:nvPr/>
        </p:nvSpPr>
        <p:spPr>
          <a:xfrm>
            <a:off x="849931" y="1180730"/>
            <a:ext cx="10492138" cy="29943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5400" b="1" dirty="0">
                <a:solidFill>
                  <a:srgbClr val="002060"/>
                </a:solidFill>
                <a:latin typeface="Calibri" panose="020F0502020204030204"/>
              </a:rPr>
              <a:t>Predict what you think Ted will do next, support your ideas with events from the text.</a:t>
            </a:r>
          </a:p>
        </p:txBody>
      </p:sp>
      <p:sp>
        <p:nvSpPr>
          <p:cNvPr id="6" name="Rectangle 5">
            <a:extLst>
              <a:ext uri="{FF2B5EF4-FFF2-40B4-BE49-F238E27FC236}">
                <a16:creationId xmlns:a16="http://schemas.microsoft.com/office/drawing/2014/main" id="{F2CDC021-9C23-487D-8484-C547955ABB21}"/>
              </a:ext>
            </a:extLst>
          </p:cNvPr>
          <p:cNvSpPr/>
          <p:nvPr/>
        </p:nvSpPr>
        <p:spPr>
          <a:xfrm>
            <a:off x="452760" y="317853"/>
            <a:ext cx="11324315" cy="6591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3600" b="1" u="sng" dirty="0">
                <a:solidFill>
                  <a:srgbClr val="002060"/>
                </a:solidFill>
                <a:latin typeface="Calibri" panose="020F0502020204030204"/>
              </a:rPr>
              <a:t>L.O. to predict what you think might happen next in a text.</a:t>
            </a:r>
          </a:p>
        </p:txBody>
      </p:sp>
      <p:pic>
        <p:nvPicPr>
          <p:cNvPr id="3" name="Picture 2">
            <a:extLst>
              <a:ext uri="{FF2B5EF4-FFF2-40B4-BE49-F238E27FC236}">
                <a16:creationId xmlns:a16="http://schemas.microsoft.com/office/drawing/2014/main" id="{42687E48-77DC-4200-9CD5-F012C027B135}"/>
              </a:ext>
            </a:extLst>
          </p:cNvPr>
          <p:cNvPicPr>
            <a:picLocks noChangeAspect="1"/>
          </p:cNvPicPr>
          <p:nvPr/>
        </p:nvPicPr>
        <p:blipFill>
          <a:blip r:embed="rId2"/>
          <a:stretch>
            <a:fillRect/>
          </a:stretch>
        </p:blipFill>
        <p:spPr>
          <a:xfrm>
            <a:off x="7501632" y="3080013"/>
            <a:ext cx="4275444" cy="3582664"/>
          </a:xfrm>
          <a:prstGeom prst="rect">
            <a:avLst/>
          </a:prstGeom>
        </p:spPr>
      </p:pic>
    </p:spTree>
    <p:extLst>
      <p:ext uri="{BB962C8B-B14F-4D97-AF65-F5344CB8AC3E}">
        <p14:creationId xmlns:p14="http://schemas.microsoft.com/office/powerpoint/2010/main" val="1914745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6" name="Oval 15">
            <a:extLst>
              <a:ext uri="{FF2B5EF4-FFF2-40B4-BE49-F238E27FC236}">
                <a16:creationId xmlns:a16="http://schemas.microsoft.com/office/drawing/2014/main" id="{039D41C5-06A3-4C48-BFCA-4476DBB80480}"/>
              </a:ext>
            </a:extLst>
          </p:cNvPr>
          <p:cNvSpPr/>
          <p:nvPr/>
        </p:nvSpPr>
        <p:spPr>
          <a:xfrm>
            <a:off x="114986" y="6151566"/>
            <a:ext cx="2024532" cy="6591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GB" b="1" dirty="0">
                <a:solidFill>
                  <a:prstClr val="black"/>
                </a:solidFill>
                <a:latin typeface="Calibri" panose="020F0502020204030204"/>
              </a:rPr>
              <a:t>Wednesday</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 -Session 3</a:t>
            </a:r>
          </a:p>
        </p:txBody>
      </p:sp>
      <p:sp>
        <p:nvSpPr>
          <p:cNvPr id="8" name="Rounded Rectangle 7"/>
          <p:cNvSpPr/>
          <p:nvPr/>
        </p:nvSpPr>
        <p:spPr>
          <a:xfrm>
            <a:off x="4378908" y="864783"/>
            <a:ext cx="3434180" cy="51111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srgbClr val="002060"/>
                </a:solidFill>
                <a:latin typeface="Calibri" panose="020F0502020204030204"/>
              </a:rPr>
              <a:t>Read chapter 24 &amp; 25</a:t>
            </a:r>
          </a:p>
        </p:txBody>
      </p:sp>
      <p:sp>
        <p:nvSpPr>
          <p:cNvPr id="14" name="Rectangle 13">
            <a:extLst>
              <a:ext uri="{FF2B5EF4-FFF2-40B4-BE49-F238E27FC236}">
                <a16:creationId xmlns:a16="http://schemas.microsoft.com/office/drawing/2014/main" id="{384FB05D-47EC-4EC6-AC9F-876223DBF623}"/>
              </a:ext>
            </a:extLst>
          </p:cNvPr>
          <p:cNvSpPr/>
          <p:nvPr/>
        </p:nvSpPr>
        <p:spPr>
          <a:xfrm>
            <a:off x="2952933" y="220363"/>
            <a:ext cx="6286130" cy="511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3600" b="1" u="sng" dirty="0">
                <a:solidFill>
                  <a:srgbClr val="002060"/>
                </a:solidFill>
                <a:latin typeface="Calibri" panose="020F0502020204030204"/>
              </a:rPr>
              <a:t>L.O. to write a character study</a:t>
            </a:r>
            <a:r>
              <a:rPr kumimoji="0" lang="en-GB" sz="2800" b="1" i="0" u="sng"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2" name="Rectangle 1">
            <a:extLst>
              <a:ext uri="{FF2B5EF4-FFF2-40B4-BE49-F238E27FC236}">
                <a16:creationId xmlns:a16="http://schemas.microsoft.com/office/drawing/2014/main" id="{5DFF41C5-4B56-4BBD-994A-0E825E752C7B}"/>
              </a:ext>
            </a:extLst>
          </p:cNvPr>
          <p:cNvSpPr/>
          <p:nvPr/>
        </p:nvSpPr>
        <p:spPr>
          <a:xfrm>
            <a:off x="1195524" y="1793288"/>
            <a:ext cx="9800948" cy="41014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7000"/>
              </a:lnSpc>
              <a:spcAft>
                <a:spcPts val="800"/>
              </a:spcAft>
            </a:pPr>
            <a:r>
              <a:rPr lang="en-GB" sz="2800" b="1" dirty="0">
                <a:solidFill>
                  <a:srgbClr val="002060"/>
                </a:solidFill>
                <a:latin typeface="Calibri" panose="020F0502020204030204"/>
              </a:rPr>
              <a:t>Discuss Ted’s questions…</a:t>
            </a:r>
          </a:p>
          <a:p>
            <a:pPr lvl="0">
              <a:lnSpc>
                <a:spcPct val="107000"/>
              </a:lnSpc>
              <a:spcAft>
                <a:spcPts val="800"/>
              </a:spcAft>
            </a:pPr>
            <a:r>
              <a:rPr lang="en-GB" sz="2800" b="1" dirty="0">
                <a:solidFill>
                  <a:srgbClr val="002060"/>
                </a:solidFill>
                <a:latin typeface="Calibri" panose="020F0502020204030204"/>
              </a:rPr>
              <a:t> </a:t>
            </a:r>
          </a:p>
          <a:p>
            <a:pPr marL="342900" lvl="0" indent="-342900">
              <a:lnSpc>
                <a:spcPct val="107000"/>
              </a:lnSpc>
              <a:buFont typeface="Symbol" panose="05050102010706020507" pitchFamily="18" charset="2"/>
              <a:buChar char=""/>
            </a:pPr>
            <a:r>
              <a:rPr lang="en-GB" sz="2800" b="1" dirty="0">
                <a:solidFill>
                  <a:srgbClr val="002060"/>
                </a:solidFill>
                <a:latin typeface="Calibri" panose="020F0502020204030204"/>
              </a:rPr>
              <a:t>Was this the right thing to do?</a:t>
            </a:r>
          </a:p>
          <a:p>
            <a:pPr marL="342900" lvl="0" indent="-342900">
              <a:lnSpc>
                <a:spcPct val="107000"/>
              </a:lnSpc>
              <a:buFont typeface="Symbol" panose="05050102010706020507" pitchFamily="18" charset="2"/>
              <a:buChar char=""/>
            </a:pPr>
            <a:r>
              <a:rPr lang="en-GB" sz="2800" b="1" dirty="0">
                <a:solidFill>
                  <a:srgbClr val="002060"/>
                </a:solidFill>
                <a:latin typeface="Calibri" panose="020F0502020204030204"/>
              </a:rPr>
              <a:t>What if mum found the note and didn’t believe it?</a:t>
            </a:r>
          </a:p>
          <a:p>
            <a:pPr marL="342900" lvl="0" indent="-342900">
              <a:lnSpc>
                <a:spcPct val="107000"/>
              </a:lnSpc>
              <a:buFont typeface="Symbol" panose="05050102010706020507" pitchFamily="18" charset="2"/>
              <a:buChar char=""/>
            </a:pPr>
            <a:r>
              <a:rPr lang="en-GB" sz="2800" b="1" dirty="0">
                <a:solidFill>
                  <a:srgbClr val="002060"/>
                </a:solidFill>
                <a:latin typeface="Calibri" panose="020F0502020204030204"/>
              </a:rPr>
              <a:t>What if I didn’t find Kat in Earl’s Court Exhibition Centre?</a:t>
            </a:r>
          </a:p>
          <a:p>
            <a:pPr marL="342900" lvl="0" indent="-342900">
              <a:lnSpc>
                <a:spcPct val="107000"/>
              </a:lnSpc>
              <a:buFont typeface="Symbol" panose="05050102010706020507" pitchFamily="18" charset="2"/>
              <a:buChar char=""/>
            </a:pPr>
            <a:r>
              <a:rPr lang="en-GB" sz="2800" b="1" dirty="0">
                <a:solidFill>
                  <a:srgbClr val="002060"/>
                </a:solidFill>
                <a:latin typeface="Calibri" panose="020F0502020204030204"/>
              </a:rPr>
              <a:t>What if I didn’t find Earl’s Court at all?</a:t>
            </a:r>
          </a:p>
          <a:p>
            <a:pPr marL="342900" lvl="0" indent="-342900">
              <a:lnSpc>
                <a:spcPct val="107000"/>
              </a:lnSpc>
              <a:spcAft>
                <a:spcPts val="800"/>
              </a:spcAft>
              <a:buFont typeface="Symbol" panose="05050102010706020507" pitchFamily="18" charset="2"/>
              <a:buChar char=""/>
            </a:pPr>
            <a:r>
              <a:rPr lang="en-GB" sz="2800" b="1" dirty="0">
                <a:solidFill>
                  <a:srgbClr val="002060"/>
                </a:solidFill>
                <a:latin typeface="Calibri" panose="020F0502020204030204"/>
              </a:rPr>
              <a:t>What if I didn’t even make it to our local underground station? </a:t>
            </a:r>
          </a:p>
        </p:txBody>
      </p:sp>
    </p:spTree>
    <p:extLst>
      <p:ext uri="{BB962C8B-B14F-4D97-AF65-F5344CB8AC3E}">
        <p14:creationId xmlns:p14="http://schemas.microsoft.com/office/powerpoint/2010/main" val="2361622359"/>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1162</Words>
  <Application>Microsoft Office PowerPoint</Application>
  <PresentationFormat>Widescreen</PresentationFormat>
  <Paragraphs>130</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Symbol</vt:lpstr>
      <vt:lpstr>Wingdings</vt:lpstr>
      <vt:lpstr>1_Office Theme</vt:lpstr>
      <vt:lpstr>Week 4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3  </dc:title>
  <dc:creator>Marisa Plested</dc:creator>
  <cp:lastModifiedBy>Marisa Plested</cp:lastModifiedBy>
  <cp:revision>36</cp:revision>
  <dcterms:created xsi:type="dcterms:W3CDTF">2021-01-14T13:52:03Z</dcterms:created>
  <dcterms:modified xsi:type="dcterms:W3CDTF">2021-01-18T13:07:09Z</dcterms:modified>
</cp:coreProperties>
</file>