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5" r:id="rId2"/>
    <p:sldMasterId id="2147483683" r:id="rId3"/>
  </p:sldMasterIdLst>
  <p:sldIdLst>
    <p:sldId id="256" r:id="rId4"/>
    <p:sldId id="257" r:id="rId5"/>
    <p:sldId id="258" r:id="rId6"/>
    <p:sldId id="280" r:id="rId7"/>
    <p:sldId id="259" r:id="rId8"/>
    <p:sldId id="260" r:id="rId9"/>
    <p:sldId id="281" r:id="rId10"/>
    <p:sldId id="261" r:id="rId11"/>
    <p:sldId id="282" r:id="rId12"/>
    <p:sldId id="266" r:id="rId13"/>
    <p:sldId id="283" r:id="rId14"/>
    <p:sldId id="262" r:id="rId15"/>
    <p:sldId id="284" r:id="rId16"/>
    <p:sldId id="268" r:id="rId17"/>
    <p:sldId id="285" r:id="rId18"/>
    <p:sldId id="267" r:id="rId19"/>
    <p:sldId id="286" r:id="rId20"/>
    <p:sldId id="263" r:id="rId21"/>
    <p:sldId id="287" r:id="rId22"/>
    <p:sldId id="274" r:id="rId23"/>
    <p:sldId id="272" r:id="rId24"/>
    <p:sldId id="273" r:id="rId25"/>
    <p:sldId id="275" r:id="rId26"/>
    <p:sldId id="264" r:id="rId27"/>
    <p:sldId id="269" r:id="rId28"/>
    <p:sldId id="271" r:id="rId29"/>
    <p:sldId id="270" r:id="rId30"/>
    <p:sldId id="265" r:id="rId31"/>
    <p:sldId id="277" r:id="rId32"/>
    <p:sldId id="278" r:id="rId33"/>
    <p:sldId id="279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05500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80288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949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79890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91084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80898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76810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2757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66789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05360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25899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617667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570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06279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3702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96061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4538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91918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24440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50609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73896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24179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7775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00924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89310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81734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28264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83421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695919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71773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79626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59636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2105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5432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099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82692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60.png"/><Relationship Id="rId4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Curriculum Evening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Maths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00373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3225" y="319310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n-GB"/>
              <a:t>Finding a fraction or percent of a number</a:t>
            </a:r>
            <a:br>
              <a:rPr lang="en-GB"/>
            </a:b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243" t="31933" r="24275" b="27731"/>
          <a:stretch/>
        </p:blipFill>
        <p:spPr>
          <a:xfrm>
            <a:off x="965199" y="1917699"/>
            <a:ext cx="10629901" cy="450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6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3225" y="319310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n-GB"/>
              <a:t>Finding a fraction or percent of a number</a:t>
            </a:r>
            <a:br>
              <a:rPr lang="en-GB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-1133" t="21300" r="15864" b="38863"/>
          <a:stretch/>
        </p:blipFill>
        <p:spPr>
          <a:xfrm>
            <a:off x="363415" y="1371598"/>
            <a:ext cx="11636693" cy="434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59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3225" y="319310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n-GB" dirty="0"/>
              <a:t>Finding a fraction or percent of a number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133" t="49479" r="22670" b="10244"/>
          <a:stretch/>
        </p:blipFill>
        <p:spPr>
          <a:xfrm>
            <a:off x="634999" y="1905000"/>
            <a:ext cx="11303001" cy="481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6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3225" y="319310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n-GB" dirty="0"/>
              <a:t>Finding a fraction or percent of a number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824" t="22561" r="10486" b="36785"/>
          <a:stretch/>
        </p:blipFill>
        <p:spPr>
          <a:xfrm>
            <a:off x="329589" y="1585406"/>
            <a:ext cx="11663524" cy="432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35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1" y="624110"/>
            <a:ext cx="9828212" cy="1280890"/>
          </a:xfrm>
        </p:spPr>
        <p:txBody>
          <a:bodyPr>
            <a:normAutofit fontScale="90000"/>
          </a:bodyPr>
          <a:lstStyle/>
          <a:p>
            <a:r>
              <a:rPr lang="en-GB" dirty="0"/>
              <a:t>Converting fractions, decimals and percentages</a:t>
            </a:r>
            <a:br>
              <a:rPr lang="en-GB" dirty="0"/>
            </a:b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267" t="52437" r="27865" b="25042"/>
          <a:stretch/>
        </p:blipFill>
        <p:spPr>
          <a:xfrm>
            <a:off x="228599" y="2413000"/>
            <a:ext cx="11658225" cy="31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3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1" y="624110"/>
            <a:ext cx="9828212" cy="1280890"/>
          </a:xfrm>
        </p:spPr>
        <p:txBody>
          <a:bodyPr>
            <a:normAutofit fontScale="90000"/>
          </a:bodyPr>
          <a:lstStyle/>
          <a:p>
            <a:r>
              <a:rPr lang="en-GB" dirty="0"/>
              <a:t>Converting fractions, decimals and percentages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667" t="24682" r="9901" b="40134"/>
          <a:stretch/>
        </p:blipFill>
        <p:spPr>
          <a:xfrm>
            <a:off x="410307" y="1523999"/>
            <a:ext cx="11670763" cy="384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38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401" y="624110"/>
            <a:ext cx="9574212" cy="1280890"/>
          </a:xfrm>
        </p:spPr>
        <p:txBody>
          <a:bodyPr>
            <a:normAutofit fontScale="90000"/>
          </a:bodyPr>
          <a:lstStyle/>
          <a:p>
            <a:r>
              <a:rPr lang="en-GB" dirty="0"/>
              <a:t>Multiplying and dividing by 10, 100 and 1000.</a:t>
            </a:r>
            <a:br>
              <a:rPr lang="en-GB" dirty="0"/>
            </a:b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369" t="49076" r="462" b="10588"/>
          <a:stretch/>
        </p:blipFill>
        <p:spPr>
          <a:xfrm>
            <a:off x="355599" y="2209800"/>
            <a:ext cx="11583037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43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401" y="624110"/>
            <a:ext cx="9574212" cy="1280890"/>
          </a:xfrm>
        </p:spPr>
        <p:txBody>
          <a:bodyPr>
            <a:normAutofit fontScale="90000"/>
          </a:bodyPr>
          <a:lstStyle/>
          <a:p>
            <a:r>
              <a:rPr lang="en-GB" dirty="0"/>
              <a:t>Multiplying and dividing by 10, 100 and 1000.</a:t>
            </a:r>
            <a:br>
              <a:rPr lang="en-GB" dirty="0"/>
            </a:b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26" t="23293" r="9639" b="44779"/>
          <a:stretch/>
        </p:blipFill>
        <p:spPr>
          <a:xfrm>
            <a:off x="123282" y="1770184"/>
            <a:ext cx="12068718" cy="347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15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401" y="624110"/>
            <a:ext cx="9574212" cy="1280890"/>
          </a:xfrm>
        </p:spPr>
        <p:txBody>
          <a:bodyPr>
            <a:normAutofit fontScale="90000"/>
          </a:bodyPr>
          <a:lstStyle/>
          <a:p>
            <a:r>
              <a:rPr lang="en-GB" dirty="0"/>
              <a:t>Multiplying and dividing by 10, 100 and 1000.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133" t="38369" r="23158" b="21701"/>
          <a:stretch/>
        </p:blipFill>
        <p:spPr>
          <a:xfrm>
            <a:off x="584199" y="1995076"/>
            <a:ext cx="11417301" cy="486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74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401" y="624110"/>
            <a:ext cx="9574212" cy="1280890"/>
          </a:xfrm>
        </p:spPr>
        <p:txBody>
          <a:bodyPr>
            <a:normAutofit fontScale="90000"/>
          </a:bodyPr>
          <a:lstStyle/>
          <a:p>
            <a:r>
              <a:rPr lang="en-GB" dirty="0"/>
              <a:t>Multiplying and dividing by 10, 100 and 1000.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8864" t="23503" r="12598" b="37811"/>
          <a:stretch/>
        </p:blipFill>
        <p:spPr>
          <a:xfrm>
            <a:off x="140676" y="1264555"/>
            <a:ext cx="12022697" cy="473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24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Errors and Misconceptions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2300" y="1905000"/>
            <a:ext cx="9612312" cy="4006222"/>
          </a:xfrm>
        </p:spPr>
        <p:txBody>
          <a:bodyPr>
            <a:normAutofit/>
          </a:bodyPr>
          <a:lstStyle/>
          <a:p>
            <a:r>
              <a:rPr lang="en-GB" sz="2400" dirty="0" smtClean="0"/>
              <a:t>Adding and subtracting fractions</a:t>
            </a:r>
          </a:p>
          <a:p>
            <a:r>
              <a:rPr lang="en-GB" sz="2400" dirty="0" smtClean="0"/>
              <a:t>Equivalent fractions</a:t>
            </a:r>
          </a:p>
          <a:p>
            <a:r>
              <a:rPr lang="en-GB" sz="2400" dirty="0" smtClean="0"/>
              <a:t>Adding and subtracting decimals</a:t>
            </a:r>
          </a:p>
          <a:p>
            <a:r>
              <a:rPr lang="en-GB" sz="2400" dirty="0" smtClean="0"/>
              <a:t>Finding a fraction or percent of a number</a:t>
            </a:r>
          </a:p>
          <a:p>
            <a:r>
              <a:rPr lang="en-GB" sz="2400" dirty="0" smtClean="0"/>
              <a:t>Converting fractions, decimals and percentages</a:t>
            </a:r>
          </a:p>
          <a:p>
            <a:endParaRPr lang="en-GB" sz="2400" dirty="0"/>
          </a:p>
          <a:p>
            <a:r>
              <a:rPr lang="en-GB" sz="2400" dirty="0" smtClean="0"/>
              <a:t>Four operations – School calculation policy</a:t>
            </a:r>
          </a:p>
          <a:p>
            <a:r>
              <a:rPr lang="en-GB" sz="2400" dirty="0" smtClean="0"/>
              <a:t>Multiplying and dividing by 10, 100 and 1000.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1973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8925" y="141510"/>
            <a:ext cx="8911687" cy="1280890"/>
          </a:xfrm>
        </p:spPr>
        <p:txBody>
          <a:bodyPr/>
          <a:lstStyle/>
          <a:p>
            <a:r>
              <a:rPr lang="en-GB" dirty="0" smtClean="0"/>
              <a:t>Applying their knowledge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433" t="23193" r="31833" b="23025"/>
          <a:stretch/>
        </p:blipFill>
        <p:spPr>
          <a:xfrm>
            <a:off x="2338925" y="1422400"/>
            <a:ext cx="7861301" cy="519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74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2425" y="293910"/>
            <a:ext cx="8911687" cy="1280890"/>
          </a:xfrm>
        </p:spPr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865" t="40336" r="32401" b="23697"/>
          <a:stretch/>
        </p:blipFill>
        <p:spPr>
          <a:xfrm>
            <a:off x="1028699" y="1905000"/>
            <a:ext cx="10706101" cy="473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2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912" t="24874" r="33535" b="4538"/>
          <a:stretch/>
        </p:blipFill>
        <p:spPr>
          <a:xfrm>
            <a:off x="2971799" y="101599"/>
            <a:ext cx="6464301" cy="665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39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346" t="49412" r="35047" b="10252"/>
          <a:stretch/>
        </p:blipFill>
        <p:spPr>
          <a:xfrm>
            <a:off x="838199" y="215899"/>
            <a:ext cx="10502901" cy="633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80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Maths homework booklets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Please have a look through the maths homework booklets.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36905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Supporting your child at home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4100" y="1905000"/>
            <a:ext cx="9180512" cy="4006222"/>
          </a:xfrm>
        </p:spPr>
        <p:txBody>
          <a:bodyPr>
            <a:normAutofit/>
          </a:bodyPr>
          <a:lstStyle/>
          <a:p>
            <a:r>
              <a:rPr lang="en-GB" sz="2800" dirty="0" smtClean="0"/>
              <a:t>Read and answer one question at a time with your child.</a:t>
            </a:r>
          </a:p>
          <a:p>
            <a:endParaRPr lang="en-GB" sz="2400" dirty="0"/>
          </a:p>
          <a:p>
            <a:r>
              <a:rPr lang="en-GB" sz="2800" dirty="0" smtClean="0"/>
              <a:t>Let your child complete the test on their own.  Encourage them to read and move on from a question they can not try themselves. Once finished, go through and highlight errors.  Focus on questions they left or showed a misconception.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72623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Supporting your child at home – feedback and questioning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4900" y="2108200"/>
            <a:ext cx="9385300" cy="4165600"/>
          </a:xfrm>
        </p:spPr>
        <p:txBody>
          <a:bodyPr>
            <a:normAutofit lnSpcReduction="10000"/>
          </a:bodyPr>
          <a:lstStyle/>
          <a:p>
            <a:r>
              <a:rPr lang="en-GB" sz="2400" dirty="0" smtClean="0"/>
              <a:t>Is it an error?</a:t>
            </a:r>
          </a:p>
          <a:p>
            <a:pPr lvl="5"/>
            <a:r>
              <a:rPr lang="en-GB" sz="1800" dirty="0" smtClean="0"/>
              <a:t>Check that question</a:t>
            </a:r>
          </a:p>
          <a:p>
            <a:pPr lvl="5"/>
            <a:r>
              <a:rPr lang="en-GB" sz="1800" dirty="0" smtClean="0"/>
              <a:t>Can you spot your error?</a:t>
            </a:r>
          </a:p>
          <a:p>
            <a:pPr lvl="5"/>
            <a:r>
              <a:rPr lang="en-GB" sz="1800" dirty="0" smtClean="0"/>
              <a:t>Look at your method carefully</a:t>
            </a:r>
          </a:p>
          <a:p>
            <a:pPr lvl="5"/>
            <a:r>
              <a:rPr lang="en-GB" sz="1800" dirty="0" smtClean="0"/>
              <a:t>Have you answered the question?</a:t>
            </a:r>
          </a:p>
          <a:p>
            <a:endParaRPr lang="en-GB" sz="2400" dirty="0"/>
          </a:p>
          <a:p>
            <a:r>
              <a:rPr lang="en-GB" sz="2400" dirty="0" smtClean="0"/>
              <a:t>Is it a misconception?</a:t>
            </a:r>
          </a:p>
          <a:p>
            <a:pPr lvl="5"/>
            <a:r>
              <a:rPr lang="en-GB" sz="1800" dirty="0" smtClean="0"/>
              <a:t>Is there another way to answer this question?</a:t>
            </a:r>
          </a:p>
          <a:p>
            <a:pPr lvl="5"/>
            <a:r>
              <a:rPr lang="en-GB" sz="1800" dirty="0" smtClean="0"/>
              <a:t>Let me show you another way</a:t>
            </a:r>
          </a:p>
          <a:p>
            <a:pPr lvl="5"/>
            <a:r>
              <a:rPr lang="en-GB" sz="1800" dirty="0" smtClean="0"/>
              <a:t>I can see why you did it that way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40940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SATs Booklets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9568" y="1739900"/>
            <a:ext cx="10058400" cy="4445000"/>
          </a:xfrm>
        </p:spPr>
        <p:txBody>
          <a:bodyPr>
            <a:noAutofit/>
          </a:bodyPr>
          <a:lstStyle/>
          <a:p>
            <a:r>
              <a:rPr lang="en-GB" sz="2800" dirty="0" smtClean="0"/>
              <a:t>Please have a look through the 2018 SATS maths booklets.</a:t>
            </a:r>
          </a:p>
          <a:p>
            <a:r>
              <a:rPr lang="en-GB" sz="2800" dirty="0" smtClean="0"/>
              <a:t>The children completed these at the start of this half term:</a:t>
            </a:r>
          </a:p>
          <a:p>
            <a:pPr lvl="2"/>
            <a:r>
              <a:rPr lang="en-GB" sz="2400" dirty="0" smtClean="0"/>
              <a:t>To familiarise the children with the types of questions.</a:t>
            </a:r>
          </a:p>
          <a:p>
            <a:pPr lvl="2"/>
            <a:r>
              <a:rPr lang="en-GB" sz="2400" dirty="0" smtClean="0"/>
              <a:t>To help the children feel more comfortable under test conditions.</a:t>
            </a:r>
          </a:p>
          <a:p>
            <a:pPr lvl="2"/>
            <a:r>
              <a:rPr lang="en-GB" sz="2400" dirty="0" smtClean="0"/>
              <a:t>To practice giving and receiving support from adults.</a:t>
            </a:r>
          </a:p>
          <a:p>
            <a:pPr lvl="2"/>
            <a:r>
              <a:rPr lang="en-GB" sz="2400" dirty="0" smtClean="0"/>
              <a:t>To help teachers assess area that need revision – KS2 Assessment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729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9395875" cy="1280890"/>
          </a:xfrm>
        </p:spPr>
        <p:txBody>
          <a:bodyPr/>
          <a:lstStyle/>
          <a:p>
            <a:r>
              <a:rPr lang="en-GB" dirty="0" smtClean="0"/>
              <a:t>Challenging Confident Mathematicians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09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9690" t="33926" r="35183" b="19234"/>
          <a:stretch/>
        </p:blipFill>
        <p:spPr>
          <a:xfrm>
            <a:off x="57675" y="93137"/>
            <a:ext cx="4651513" cy="3487189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744113" y="5227272"/>
          <a:ext cx="6094568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6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36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36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236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4928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744113" y="4542545"/>
          <a:ext cx="758852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77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77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177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177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177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4928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6" name="Right Brace 5"/>
          <p:cNvSpPr/>
          <p:nvPr/>
        </p:nvSpPr>
        <p:spPr>
          <a:xfrm rot="16200000">
            <a:off x="4295403" y="505314"/>
            <a:ext cx="485941" cy="7588519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43966" y="3657932"/>
            <a:ext cx="1854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12 500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5009" y="4571882"/>
            <a:ext cx="749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1995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227272"/>
            <a:ext cx="749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1994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ight Brace 9"/>
          <p:cNvSpPr/>
          <p:nvPr/>
        </p:nvSpPr>
        <p:spPr>
          <a:xfrm rot="5400000">
            <a:off x="3548426" y="2899236"/>
            <a:ext cx="485941" cy="6094567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11094" y="6189490"/>
            <a:ext cx="43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?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544357" y="142813"/>
                <a:ext cx="5576553" cy="52673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kumimoji="0" lang="en-GB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GB" sz="3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rPr>
                  <a:t> = 12 500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a:rPr kumimoji="0" lang="en-GB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GB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rPr>
                  <a:t> = </a:t>
                </a:r>
                <a:r>
                  <a:rPr kumimoji="0" lang="en-GB" sz="3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rPr>
                  <a:t>????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rPr>
                  <a:t>12 500 ÷ 5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den>
                    </m:f>
                  </m:oMath>
                </a14:m>
                <a:endParaRPr kumimoji="0" lang="en-GB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357" y="142813"/>
                <a:ext cx="5576553" cy="5267339"/>
              </a:xfrm>
              <a:prstGeom prst="rect">
                <a:avLst/>
              </a:prstGeom>
              <a:blipFill rotWithShape="0">
                <a:blip r:embed="rId3"/>
                <a:stretch>
                  <a:fillRect l="-33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204720" y="4543213"/>
            <a:ext cx="749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2500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08952" y="4555428"/>
            <a:ext cx="749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2500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12394" y="4527326"/>
            <a:ext cx="749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2500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63812" y="4535276"/>
            <a:ext cx="749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2500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15230" y="4520205"/>
            <a:ext cx="749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2500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04719" y="5203549"/>
            <a:ext cx="749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2500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40983" y="5223700"/>
            <a:ext cx="749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2500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86889" y="5204950"/>
            <a:ext cx="749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2500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36697" y="5203549"/>
            <a:ext cx="749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2500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63227" y="6235656"/>
            <a:ext cx="928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10 000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295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 animBg="1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Adding and subtracting fractions</a:t>
            </a:r>
            <a:br>
              <a:rPr lang="en-GB" dirty="0"/>
            </a:b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621" t="40000" r="25030" b="19328"/>
          <a:stretch/>
        </p:blipFill>
        <p:spPr>
          <a:xfrm>
            <a:off x="736599" y="1574800"/>
            <a:ext cx="10895013" cy="475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61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831" t="21206" r="22571" b="25622"/>
          <a:stretch/>
        </p:blipFill>
        <p:spPr>
          <a:xfrm>
            <a:off x="296214" y="169670"/>
            <a:ext cx="11320530" cy="66883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15167" y="2732380"/>
                <a:ext cx="4636394" cy="8785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rPr>
                  <a:t>5 8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n-GB" sz="3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rPr>
                  <a:t>  x  2 4 =</a:t>
                </a:r>
                <a:endParaRPr kumimoji="0" lang="en-GB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5167" y="2732380"/>
                <a:ext cx="4636394" cy="878574"/>
              </a:xfrm>
              <a:prstGeom prst="rect">
                <a:avLst/>
              </a:prstGeom>
              <a:blipFill rotWithShape="0">
                <a:blip r:embed="rId3"/>
                <a:stretch>
                  <a:fillRect l="-4599" t="-6944" b="-152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640169" y="3992451"/>
            <a:ext cx="22924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  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5   8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X  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2  4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2215167" y="5009882"/>
            <a:ext cx="17644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640169" y="5069669"/>
            <a:ext cx="1339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 3  2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69017" y="5440614"/>
            <a:ext cx="185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1   1   6  0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2169017" y="5961688"/>
            <a:ext cx="17644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169017" y="5904554"/>
            <a:ext cx="185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1   3   9  2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932609" y="3992451"/>
                <a:ext cx="526105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num>
                        <m:den>
                          <m: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609" y="3992451"/>
                <a:ext cx="526105" cy="101752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5458714" y="4242579"/>
            <a:ext cx="17684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x  2 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4 =  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7225049" y="4041479"/>
                <a:ext cx="681597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48</m:t>
                          </m:r>
                        </m:num>
                        <m:den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5049" y="4041479"/>
                <a:ext cx="681597" cy="90178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6551918" y="5077482"/>
            <a:ext cx="10983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=  1 6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68344" y="2732380"/>
            <a:ext cx="2281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1   3   9 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+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357457" y="2732380"/>
            <a:ext cx="11977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1 6 =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41217" y="2651999"/>
            <a:ext cx="2281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1   4  0  8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48486" y="5227941"/>
            <a:ext cx="2281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1   4  0  8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740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449" t="25348" r="24817" b="12673"/>
          <a:stretch/>
        </p:blipFill>
        <p:spPr>
          <a:xfrm>
            <a:off x="889000" y="177799"/>
            <a:ext cx="10287000" cy="643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6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Adding and subtracting fractions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57" t="21113" r="9425" b="39719"/>
          <a:stretch/>
        </p:blipFill>
        <p:spPr>
          <a:xfrm>
            <a:off x="293075" y="1808145"/>
            <a:ext cx="11748267" cy="410307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81046" y="3191468"/>
            <a:ext cx="2192216" cy="89095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681046" y="4220308"/>
            <a:ext cx="1547446" cy="12543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9015046" y="4583723"/>
            <a:ext cx="1066800" cy="8909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07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Equivalent fractions</a:t>
            </a:r>
            <a:br>
              <a:rPr lang="en-GB" dirty="0"/>
            </a:b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306" t="45378" r="-1238" b="12605"/>
          <a:stretch/>
        </p:blipFill>
        <p:spPr>
          <a:xfrm>
            <a:off x="389791" y="2350477"/>
            <a:ext cx="10422130" cy="2832100"/>
          </a:xfrm>
          <a:prstGeom prst="rect">
            <a:avLst/>
          </a:prstGeom>
        </p:spPr>
      </p:pic>
      <p:sp>
        <p:nvSpPr>
          <p:cNvPr id="3" name="Curved Up Arrow 2"/>
          <p:cNvSpPr/>
          <p:nvPr/>
        </p:nvSpPr>
        <p:spPr>
          <a:xfrm>
            <a:off x="2473569" y="3575538"/>
            <a:ext cx="679939" cy="28135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Curved Up Arrow 4"/>
          <p:cNvSpPr/>
          <p:nvPr/>
        </p:nvSpPr>
        <p:spPr>
          <a:xfrm flipV="1">
            <a:off x="2473568" y="2249853"/>
            <a:ext cx="679939" cy="33878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73568" y="1829232"/>
            <a:ext cx="1019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  </a:t>
            </a:r>
            <a:r>
              <a:rPr lang="en-GB" sz="2000" dirty="0" smtClean="0">
                <a:solidFill>
                  <a:srgbClr val="00B050"/>
                </a:solidFill>
              </a:rPr>
              <a:t>x4</a:t>
            </a:r>
            <a:endParaRPr lang="en-GB" sz="2000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73568" y="3856892"/>
            <a:ext cx="1019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</a:t>
            </a:r>
            <a:r>
              <a:rPr lang="en-GB" sz="2000" dirty="0" smtClean="0">
                <a:solidFill>
                  <a:srgbClr val="00B050"/>
                </a:solidFill>
              </a:rPr>
              <a:t>x4</a:t>
            </a:r>
            <a:endParaRPr lang="en-GB" sz="20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61938" y="3856892"/>
            <a:ext cx="1019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00B050"/>
                </a:solidFill>
              </a:rPr>
              <a:t>16</a:t>
            </a:r>
            <a:endParaRPr lang="en-GB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50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Adding and subtracting decimals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377" t="35966" r="22655" b="22981"/>
          <a:stretch/>
        </p:blipFill>
        <p:spPr>
          <a:xfrm>
            <a:off x="533399" y="1612899"/>
            <a:ext cx="10916479" cy="466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93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Adding and subtracting decimals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-1105" t="26127" r="8424" b="33644"/>
          <a:stretch/>
        </p:blipFill>
        <p:spPr>
          <a:xfrm>
            <a:off x="173284" y="1512277"/>
            <a:ext cx="12018716" cy="41734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16215" y="2848708"/>
            <a:ext cx="1488831" cy="147710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641117" y="2862866"/>
            <a:ext cx="1979857" cy="192258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9334621" y="4186356"/>
            <a:ext cx="1404561" cy="119818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10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Adding and subtracting decimals</a:t>
            </a:r>
            <a:br>
              <a:rPr lang="en-GB" dirty="0"/>
            </a:b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133" t="32605" r="23329" b="26387"/>
          <a:stretch/>
        </p:blipFill>
        <p:spPr>
          <a:xfrm>
            <a:off x="827624" y="1549400"/>
            <a:ext cx="10856376" cy="476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13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Adding and subtracting decimals</a:t>
            </a:r>
            <a:br>
              <a:rPr lang="en-GB" dirty="0"/>
            </a:b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46" t="21550" r="7901" b="41426"/>
          <a:stretch/>
        </p:blipFill>
        <p:spPr>
          <a:xfrm>
            <a:off x="121849" y="1606060"/>
            <a:ext cx="12132100" cy="398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26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1_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134</TotalTime>
  <Words>430</Words>
  <Application>Microsoft Office PowerPoint</Application>
  <PresentationFormat>Widescreen</PresentationFormat>
  <Paragraphs>91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Cambria Math</vt:lpstr>
      <vt:lpstr>Century Gothic</vt:lpstr>
      <vt:lpstr>Wingdings 3</vt:lpstr>
      <vt:lpstr>Wisp</vt:lpstr>
      <vt:lpstr>Slice</vt:lpstr>
      <vt:lpstr>1_Slice</vt:lpstr>
      <vt:lpstr>Curriculum Evening</vt:lpstr>
      <vt:lpstr>Errors and Misconceptions</vt:lpstr>
      <vt:lpstr>Adding and subtracting fractions </vt:lpstr>
      <vt:lpstr>Adding and subtracting fractions </vt:lpstr>
      <vt:lpstr>Equivalent fractions </vt:lpstr>
      <vt:lpstr>Adding and subtracting decimals</vt:lpstr>
      <vt:lpstr>Adding and subtracting decimals</vt:lpstr>
      <vt:lpstr>Adding and subtracting decimals </vt:lpstr>
      <vt:lpstr>Adding and subtracting decimals </vt:lpstr>
      <vt:lpstr>Finding a fraction or percent of a number </vt:lpstr>
      <vt:lpstr>Finding a fraction or percent of a number </vt:lpstr>
      <vt:lpstr>Finding a fraction or percent of a number </vt:lpstr>
      <vt:lpstr>Finding a fraction or percent of a number </vt:lpstr>
      <vt:lpstr>Converting fractions, decimals and percentages </vt:lpstr>
      <vt:lpstr>Converting fractions, decimals and percentages </vt:lpstr>
      <vt:lpstr>Multiplying and dividing by 10, 100 and 1000. </vt:lpstr>
      <vt:lpstr>Multiplying and dividing by 10, 100 and 1000. </vt:lpstr>
      <vt:lpstr>Multiplying and dividing by 10, 100 and 1000. </vt:lpstr>
      <vt:lpstr>Multiplying and dividing by 10, 100 and 1000. </vt:lpstr>
      <vt:lpstr>Applying their knowledge</vt:lpstr>
      <vt:lpstr>PowerPoint Presentation</vt:lpstr>
      <vt:lpstr>PowerPoint Presentation</vt:lpstr>
      <vt:lpstr>PowerPoint Presentation</vt:lpstr>
      <vt:lpstr>Maths homework booklets</vt:lpstr>
      <vt:lpstr>Supporting your child at home</vt:lpstr>
      <vt:lpstr>Supporting your child at home – feedback and questioning</vt:lpstr>
      <vt:lpstr>SATs Booklets</vt:lpstr>
      <vt:lpstr>Challenging Confident Mathematicians</vt:lpstr>
      <vt:lpstr>PowerPoint Presentation</vt:lpstr>
      <vt:lpstr>PowerPoint Presentation</vt:lpstr>
      <vt:lpstr>PowerPoint Presentation</vt:lpstr>
    </vt:vector>
  </TitlesOfParts>
  <Company>Yatton Federated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Curriculum Evening</dc:title>
  <dc:creator>Sam Froggett</dc:creator>
  <cp:lastModifiedBy>User</cp:lastModifiedBy>
  <cp:revision>10</cp:revision>
  <dcterms:created xsi:type="dcterms:W3CDTF">2022-11-24T10:16:27Z</dcterms:created>
  <dcterms:modified xsi:type="dcterms:W3CDTF">2022-11-27T18:04:27Z</dcterms:modified>
</cp:coreProperties>
</file>