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400" b="1" dirty="0">
                <a:solidFill>
                  <a:srgbClr val="7C5DA3"/>
                </a:solidFill>
                <a:latin typeface="HfW precursive" panose="00000500000000000000" pitchFamily="2" charset="0"/>
              </a:rPr>
              <a:t>Mondrian &amp; Kandinsky: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166492"/>
              </p:ext>
            </p:extLst>
          </p:nvPr>
        </p:nvGraphicFramePr>
        <p:xfrm>
          <a:off x="838200" y="549278"/>
          <a:ext cx="11082867" cy="6282474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509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777947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4473587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476241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625656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Knowledge about Famous people</a:t>
                      </a:r>
                      <a:endParaRPr lang="en-GB" sz="12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983166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Abstract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Art that does not attempt to represent an accurate depiction of a visual reality but uses colour and shapes to achieve its effects.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Mondrian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Piet Mondrian was born in the Netherlands in 1872.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was a teacher but enjoyed painting. His first paintings were of landscapes.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He is known for his abstract art. He liked painting with primary colours with black lines and white spaces.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Mondrian did not use a ruler to draw the straight lines, he used tape or strips of paper.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HfW precursive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Mondrian was a Dutch artist.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Kandinsky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Wassily </a:t>
                      </a:r>
                      <a:r>
                        <a:rPr lang="en-GB" sz="1200" b="0" dirty="0" err="1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Wassilyevich</a:t>
                      </a: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 Kandinsky. He was born in Moscow in 1866.</a:t>
                      </a: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He was a painter and a theorist.</a:t>
                      </a: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He was a lawyer and gave up that career to study art.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About the work of a range of artists, craft makers and designers, describing the differences and similarities between different practices and disciplines, and making links to their own work.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56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Shades </a:t>
                      </a:r>
                    </a:p>
                    <a:p>
                      <a:pPr lvl="0"/>
                      <a:endParaRPr lang="en-GB" sz="1200" b="1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When you add black to make a colour darker.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625656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Primary colours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Colours that cannot be made by mixing other colours together. Red, yellow, blue.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625656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Tone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You use a lighter or darker colour to add tone to make it lighter or darker.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448859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Tints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When you add white to a colour to make it lighter.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625656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Expressionism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style pf painting that seeks to express the inner emotions rather than reality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5972"/>
                  </a:ext>
                </a:extLst>
              </a:tr>
              <a:tr h="625656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Theorist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person who develops ideas of something such as ideas, events and behaviour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885045"/>
                  </a:ext>
                </a:extLst>
              </a:tr>
              <a:tr h="978826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Post-impressionism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 style of painting from the 19</a:t>
                      </a:r>
                      <a:r>
                        <a:rPr lang="en-GB" sz="1200" kern="1200" baseline="300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 and 20</a:t>
                      </a:r>
                      <a:r>
                        <a:rPr lang="en-GB" sz="1200" kern="1200" baseline="300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 century that explores line, tone and form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0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480253"/>
                  </a:ext>
                </a:extLst>
              </a:tr>
            </a:tbl>
          </a:graphicData>
        </a:graphic>
      </p:graphicFrame>
      <p:sp>
        <p:nvSpPr>
          <p:cNvPr id="14415" name="TextBox 10"/>
          <p:cNvSpPr txBox="1">
            <a:spLocks noChangeArrowheads="1"/>
          </p:cNvSpPr>
          <p:nvPr/>
        </p:nvSpPr>
        <p:spPr bwMode="auto">
          <a:xfrm>
            <a:off x="8420100" y="2666786"/>
            <a:ext cx="1924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SzPct val="100000"/>
              <a:buFont typeface="Arial" panose="020B0604020202020204" pitchFamily="34" charset="0"/>
              <a:buChar char="•"/>
              <a:defRPr sz="2800">
                <a:solidFill>
                  <a:srgbClr val="00000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400">
                <a:solidFill>
                  <a:srgbClr val="00000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 sz="2000">
                <a:solidFill>
                  <a:srgbClr val="00000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•"/>
              <a:defRPr>
                <a:solidFill>
                  <a:srgbClr val="000000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en-US" altLang="en-US" sz="1400" b="1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" name="object 2">
            <a:extLst>
              <a:ext uri="{FF2B5EF4-FFF2-40B4-BE49-F238E27FC236}">
                <a16:creationId xmlns:a16="http://schemas.microsoft.com/office/drawing/2014/main" id="{389DB154-E32D-42AF-8BBE-8168FE8672F4}"/>
              </a:ext>
            </a:extLst>
          </p:cNvPr>
          <p:cNvGrpSpPr/>
          <p:nvPr/>
        </p:nvGrpSpPr>
        <p:grpSpPr>
          <a:xfrm>
            <a:off x="7472043" y="5771351"/>
            <a:ext cx="948057" cy="961926"/>
            <a:chOff x="10014583" y="910967"/>
            <a:chExt cx="8879840" cy="8659495"/>
          </a:xfrm>
        </p:grpSpPr>
        <p:pic>
          <p:nvPicPr>
            <p:cNvPr id="6" name="object 3">
              <a:extLst>
                <a:ext uri="{FF2B5EF4-FFF2-40B4-BE49-F238E27FC236}">
                  <a16:creationId xmlns:a16="http://schemas.microsoft.com/office/drawing/2014/main" id="{A50C8A28-DED6-4E66-BDCC-8F780EB1BCE8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46288" y="1047088"/>
              <a:ext cx="8607067" cy="8376708"/>
            </a:xfrm>
            <a:prstGeom prst="rect">
              <a:avLst/>
            </a:prstGeom>
          </p:spPr>
        </p:pic>
        <p:pic>
          <p:nvPicPr>
            <p:cNvPr id="7" name="object 4">
              <a:extLst>
                <a:ext uri="{FF2B5EF4-FFF2-40B4-BE49-F238E27FC236}">
                  <a16:creationId xmlns:a16="http://schemas.microsoft.com/office/drawing/2014/main" id="{FD7A84AA-F640-411E-AB7E-7A1AD83A87AF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014583" y="910967"/>
              <a:ext cx="8879310" cy="8659422"/>
            </a:xfrm>
            <a:prstGeom prst="rect">
              <a:avLst/>
            </a:prstGeom>
          </p:spPr>
        </p:pic>
      </p:grpSp>
      <p:grpSp>
        <p:nvGrpSpPr>
          <p:cNvPr id="8" name="object 2">
            <a:extLst>
              <a:ext uri="{FF2B5EF4-FFF2-40B4-BE49-F238E27FC236}">
                <a16:creationId xmlns:a16="http://schemas.microsoft.com/office/drawing/2014/main" id="{B2C616B3-6549-4E23-9F33-7839809855BA}"/>
              </a:ext>
            </a:extLst>
          </p:cNvPr>
          <p:cNvGrpSpPr/>
          <p:nvPr/>
        </p:nvGrpSpPr>
        <p:grpSpPr>
          <a:xfrm>
            <a:off x="9848637" y="4738837"/>
            <a:ext cx="1838301" cy="1208971"/>
            <a:chOff x="480106" y="900496"/>
            <a:chExt cx="10554970" cy="8492490"/>
          </a:xfrm>
        </p:grpSpPr>
        <p:pic>
          <p:nvPicPr>
            <p:cNvPr id="9" name="object 3">
              <a:extLst>
                <a:ext uri="{FF2B5EF4-FFF2-40B4-BE49-F238E27FC236}">
                  <a16:creationId xmlns:a16="http://schemas.microsoft.com/office/drawing/2014/main" id="{C9A63933-4675-4730-90CD-21FC4BE36F5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7782" y="1036618"/>
              <a:ext cx="10271938" cy="8219643"/>
            </a:xfrm>
            <a:prstGeom prst="rect">
              <a:avLst/>
            </a:prstGeom>
          </p:spPr>
        </p:pic>
        <p:pic>
          <p:nvPicPr>
            <p:cNvPr id="10" name="object 4">
              <a:extLst>
                <a:ext uri="{FF2B5EF4-FFF2-40B4-BE49-F238E27FC236}">
                  <a16:creationId xmlns:a16="http://schemas.microsoft.com/office/drawing/2014/main" id="{870A9C5E-A9BA-4D01-88A2-3C6173DFDC95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80106" y="900496"/>
              <a:ext cx="10554652" cy="8491888"/>
            </a:xfrm>
            <a:prstGeom prst="rect">
              <a:avLst/>
            </a:prstGeom>
          </p:spPr>
        </p:pic>
      </p:grpSp>
      <p:grpSp>
        <p:nvGrpSpPr>
          <p:cNvPr id="11" name="object 3">
            <a:extLst>
              <a:ext uri="{FF2B5EF4-FFF2-40B4-BE49-F238E27FC236}">
                <a16:creationId xmlns:a16="http://schemas.microsoft.com/office/drawing/2014/main" id="{5E988D8B-6781-45FC-82C7-FDFC71381A14}"/>
              </a:ext>
            </a:extLst>
          </p:cNvPr>
          <p:cNvGrpSpPr/>
          <p:nvPr/>
        </p:nvGrpSpPr>
        <p:grpSpPr>
          <a:xfrm>
            <a:off x="8555961" y="5649114"/>
            <a:ext cx="837917" cy="1208886"/>
            <a:chOff x="559865" y="977390"/>
            <a:chExt cx="5622925" cy="8837930"/>
          </a:xfrm>
        </p:grpSpPr>
        <p:pic>
          <p:nvPicPr>
            <p:cNvPr id="12" name="object 4">
              <a:extLst>
                <a:ext uri="{FF2B5EF4-FFF2-40B4-BE49-F238E27FC236}">
                  <a16:creationId xmlns:a16="http://schemas.microsoft.com/office/drawing/2014/main" id="{3A492033-606E-4942-84F2-2A1C7BB5C7F7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1078" y="1109913"/>
              <a:ext cx="5350622" cy="8554713"/>
            </a:xfrm>
            <a:prstGeom prst="rect">
              <a:avLst/>
            </a:prstGeom>
          </p:spPr>
        </p:pic>
        <p:pic>
          <p:nvPicPr>
            <p:cNvPr id="13" name="object 5">
              <a:extLst>
                <a:ext uri="{FF2B5EF4-FFF2-40B4-BE49-F238E27FC236}">
                  <a16:creationId xmlns:a16="http://schemas.microsoft.com/office/drawing/2014/main" id="{6497903F-A568-45EA-AF2B-C443A1061063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9865" y="977390"/>
              <a:ext cx="5622865" cy="8837427"/>
            </a:xfrm>
            <a:prstGeom prst="rect">
              <a:avLst/>
            </a:prstGeom>
          </p:spPr>
        </p:pic>
      </p:grpSp>
      <p:grpSp>
        <p:nvGrpSpPr>
          <p:cNvPr id="14" name="object 3">
            <a:extLst>
              <a:ext uri="{FF2B5EF4-FFF2-40B4-BE49-F238E27FC236}">
                <a16:creationId xmlns:a16="http://schemas.microsoft.com/office/drawing/2014/main" id="{A7E8C8DC-AC4E-4CD7-905E-EDFE183D71F0}"/>
              </a:ext>
            </a:extLst>
          </p:cNvPr>
          <p:cNvGrpSpPr/>
          <p:nvPr/>
        </p:nvGrpSpPr>
        <p:grpSpPr>
          <a:xfrm>
            <a:off x="8339667" y="3278831"/>
            <a:ext cx="1033186" cy="1208817"/>
            <a:chOff x="11998451" y="1329638"/>
            <a:chExt cx="6251575" cy="8261984"/>
          </a:xfrm>
        </p:grpSpPr>
        <p:pic>
          <p:nvPicPr>
            <p:cNvPr id="15" name="object 4">
              <a:extLst>
                <a:ext uri="{FF2B5EF4-FFF2-40B4-BE49-F238E27FC236}">
                  <a16:creationId xmlns:a16="http://schemas.microsoft.com/office/drawing/2014/main" id="{3282F986-B1E1-4961-8AAB-659E3FB49D17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135756" y="1465923"/>
              <a:ext cx="5968404" cy="7978814"/>
            </a:xfrm>
            <a:prstGeom prst="rect">
              <a:avLst/>
            </a:prstGeom>
          </p:spPr>
        </p:pic>
        <p:pic>
          <p:nvPicPr>
            <p:cNvPr id="16" name="object 5">
              <a:extLst>
                <a:ext uri="{FF2B5EF4-FFF2-40B4-BE49-F238E27FC236}">
                  <a16:creationId xmlns:a16="http://schemas.microsoft.com/office/drawing/2014/main" id="{DCD169B5-9EFE-43F6-A8DB-597084E961B0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998451" y="1329638"/>
              <a:ext cx="6251118" cy="82615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328</Words>
  <Application>Microsoft Office PowerPoint</Application>
  <PresentationFormat>Widescreen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HfW precursive</vt:lpstr>
      <vt:lpstr>Wingdings</vt:lpstr>
      <vt:lpstr>Office Theme</vt:lpstr>
      <vt:lpstr>Mondrian &amp; Kandinsky: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20</cp:revision>
  <dcterms:created xsi:type="dcterms:W3CDTF">2023-10-20T07:46:14Z</dcterms:created>
  <dcterms:modified xsi:type="dcterms:W3CDTF">2025-11-26T16:28:39Z</dcterms:modified>
</cp:coreProperties>
</file>