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1770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285373-94BC-4410-86BB-25DCFE8919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25866A7-38F4-42C5-BC7A-D12176B8E39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53F75E-1884-4890-84D7-AC0B9CFE0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8FF7F89-A35C-4C72-88AC-41BEF4147E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196876-30FE-4E42-B2D4-54C916A08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595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D0C19-33AF-46D2-A8EE-8AD33E9AF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98A509-034B-4DD7-BAAB-7611FEE972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4EF129-1DB1-427F-9D98-BC5484A24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5B883C-F327-4D21-AA5D-C3BDD71A71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9F44FC-20CB-49C1-9B4A-2218E6A841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589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875677-E979-45BD-9EFB-D9E3471FEF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349CE5-03A5-4676-9D6D-6F516A631C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595FD6E-7E53-41C1-805E-089E11C250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99049B-339A-4BB1-8A83-B527DF6D68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3007AC-AD32-4B5B-8DB3-537624C56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780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A3C15-912A-4CAC-A44A-4D75AEA0C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A4FE91-5B22-43E8-AC16-C11345BA79E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3E08E36-F6D3-423B-A63F-23E767F8939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9DDA33-EA91-4BBA-BEFB-9324A8C96D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021612-96E4-4D02-832E-9B74AF2D62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FAE862-D248-4754-BE92-141DB9F561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2666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C9F37-736D-450D-A008-9230AAA072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5EED94-F8D1-4E8A-B30F-35049E70728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1CD1E5-3440-4853-A1DF-30C9E62052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B00E436-676B-4F7C-BC6A-30304678FDE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5CCA78-F389-49A3-B62C-6AB6EB14460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1D7430E-922C-4DA1-A303-DB1B97EB58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766CF68-11F3-4875-99DC-8EA4CD65E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D83473-FEEE-45CA-A693-5F8255417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095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661317-E070-4752-90A0-BB6882AEA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79877C-9265-4574-8942-71AB7A38A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3F6D47-A81A-4CA7-A3A1-E76E4B5761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8D76D0-DD91-43E0-A609-919CE1A113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17760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340A90B-A119-4041-8C57-AAD495A181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2F2B16F-FB3B-4CB5-982E-CF118CC365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0728023-6BC1-47DC-B680-5094CB4528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39520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ED29AA-3060-452F-8D0C-7A237D3650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E3D34D-6AED-40EB-B369-BDC0D4A3CE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6CAE11-D74F-4A1B-BC52-36AB9AB9602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360F54C-77FA-41E1-B2B5-A7AB4CD08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98B5BA-73D1-400D-A71A-36D028764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0995F6-3010-416C-8831-4F5F39DEE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7952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2552C-26CC-44F5-97FA-31CF9CECB2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F9AB579-F00B-4E82-BB81-EDFDF059B6F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3358AD-2DC4-4908-85BB-478D61E332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E50957-646A-46F3-A816-6A46F3F9E2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9897F9-3E36-41B1-9855-2E3F1D1139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75DF7B-16B2-45A3-BBCF-F75BC9B4BD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8824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5D6CC8-2A11-4750-90E0-7C40C0C67A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8E1E2E-684E-4BEF-A68B-F9694F7DAE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ACE010-E54E-4933-95E3-39BB6D99EE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4BE8C7-2B91-4A73-8E1F-CB93092669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80DDA5-80A8-4F3B-8295-798047501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2777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D333926-169D-459A-AA38-B0175824B4B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F6C6C4D-6829-4946-ADA2-E8331B41A31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C129BB-45AE-4FCB-AE2D-9B1C0B0D2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EF96F3-7A1B-4E0A-8946-6B8E0FAE72C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623ED7-8FA6-4D12-8A66-AA9FCF4D3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EEC4F2-D1DD-4A43-B41A-C80C384508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760496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D13357E-557A-4A1F-80D9-BF6E7D828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0B244E-51F9-4CFF-949B-D8792E400B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BD7FF-F0F3-45AA-8A9B-8E5A5FB604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EF96F3-7A1B-4E0A-8946-6B8E0FAE72C4}" type="datetimeFigureOut">
              <a:rPr lang="en-GB" smtClean="0"/>
              <a:t>09/07/2026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F7B3E-7035-4283-8BE3-C2EEF23A7F6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597D6C-4129-46DF-B99B-5FA7CAF7A6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61643B-2D4E-4E20-9C28-F6821114050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69623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1524001" y="57151"/>
            <a:ext cx="9077325" cy="492125"/>
          </a:xfrm>
        </p:spPr>
        <p:txBody>
          <a:bodyPr anchorCtr="1">
            <a:normAutofit fontScale="90000"/>
          </a:bodyPr>
          <a:lstStyle/>
          <a:p>
            <a:pPr algn="ctr" eaLnBrk="1" hangingPunct="1"/>
            <a:r>
              <a:rPr lang="en-GB" altLang="en-US" sz="3200" b="1" dirty="0">
                <a:solidFill>
                  <a:srgbClr val="7C5DA3"/>
                </a:solidFill>
                <a:latin typeface="HfW precursive" panose="00000500000000000000" pitchFamily="2" charset="0"/>
              </a:rPr>
              <a:t>Buildings and Lines: KS1 Knowledge Organiser</a:t>
            </a:r>
          </a:p>
        </p:txBody>
      </p:sp>
      <p:graphicFrame>
        <p:nvGraphicFramePr>
          <p:cNvPr id="3" name="Content Placeholder 3">
            <a:extLst>
              <a:ext uri="{FF2B5EF4-FFF2-40B4-BE49-F238E27FC236}">
                <a16:creationId xmlns:a16="http://schemas.microsoft.com/office/drawing/2014/main" id="{C3637747-C5B9-4583-8E05-02EAFC898A4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6777346"/>
              </p:ext>
            </p:extLst>
          </p:nvPr>
        </p:nvGraphicFramePr>
        <p:xfrm>
          <a:off x="838200" y="549278"/>
          <a:ext cx="11082867" cy="5682189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4133039">
                  <a:extLst>
                    <a:ext uri="{9D8B030D-6E8A-4147-A177-3AD203B41FA5}">
                      <a16:colId xmlns:a16="http://schemas.microsoft.com/office/drawing/2014/main" val="2856023917"/>
                    </a:ext>
                  </a:extLst>
                </a:gridCol>
                <a:gridCol w="4596094">
                  <a:extLst>
                    <a:ext uri="{9D8B030D-6E8A-4147-A177-3AD203B41FA5}">
                      <a16:colId xmlns:a16="http://schemas.microsoft.com/office/drawing/2014/main" val="3283858985"/>
                    </a:ext>
                  </a:extLst>
                </a:gridCol>
                <a:gridCol w="2353734">
                  <a:extLst>
                    <a:ext uri="{9D8B030D-6E8A-4147-A177-3AD203B41FA5}">
                      <a16:colId xmlns:a16="http://schemas.microsoft.com/office/drawing/2014/main" val="1262213171"/>
                    </a:ext>
                  </a:extLst>
                </a:gridCol>
              </a:tblGrid>
              <a:tr h="838849"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latin typeface="HfW precursive" panose="00000500000000000000" pitchFamily="2" charset="0"/>
                        </a:rPr>
                        <a:t>Subject Specific Vocabulary</a:t>
                      </a:r>
                    </a:p>
                  </a:txBody>
                  <a:tcPr marT="45728" marB="4572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 dirty="0">
                        <a:solidFill>
                          <a:schemeClr val="bg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1">
                        <a:solidFill>
                          <a:schemeClr val="bg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b="1">
                          <a:solidFill>
                            <a:schemeClr val="bg1"/>
                          </a:solidFill>
                          <a:latin typeface="HfW precursive" panose="00000500000000000000" pitchFamily="2" charset="0"/>
                        </a:rPr>
                        <a:t>Sticky </a:t>
                      </a:r>
                      <a:r>
                        <a:rPr lang="en-GB" sz="1200" b="1" dirty="0">
                          <a:solidFill>
                            <a:schemeClr val="bg1"/>
                          </a:solidFill>
                          <a:latin typeface="HfW precursive" panose="00000500000000000000" pitchFamily="2" charset="0"/>
                        </a:rPr>
                        <a:t>Knowledge about Famous people</a:t>
                      </a:r>
                      <a:endParaRPr lang="en-GB" sz="1200" dirty="0">
                        <a:solidFill>
                          <a:schemeClr val="bg1"/>
                        </a:solidFill>
                        <a:latin typeface="HfW precursive" panose="00000500000000000000" pitchFamily="2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solidFill>
                          <a:srgbClr val="7C5DA3"/>
                        </a:solidFill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/>
                      <a:r>
                        <a:rPr lang="en-GB" sz="1200" dirty="0">
                          <a:latin typeface="HfW precursive" panose="00000500000000000000" pitchFamily="2" charset="0"/>
                        </a:rPr>
                        <a:t>Key skills</a:t>
                      </a:r>
                    </a:p>
                  </a:txBody>
                  <a:tcPr marT="45728" marB="45728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839317"/>
                  </a:ext>
                </a:extLst>
              </a:tr>
              <a:tr h="4843340">
                <a:tc>
                  <a:txBody>
                    <a:bodyPr/>
                    <a:lstStyle/>
                    <a:p>
                      <a:pPr fontAlgn="t"/>
                      <a:r>
                        <a:rPr lang="en-GB" sz="1200" b="1" i="0" dirty="0">
                          <a:effectLst/>
                          <a:latin typeface="HfW precursive" panose="00000500000000000000" pitchFamily="2" charset="0"/>
                        </a:rPr>
                        <a:t>Building</a:t>
                      </a:r>
                      <a:r>
                        <a:rPr lang="en-GB" sz="1200" b="0" i="0" dirty="0">
                          <a:effectLst/>
                          <a:latin typeface="HfW precursive" panose="00000500000000000000" pitchFamily="2" charset="0"/>
                        </a:rPr>
                        <a:t> – a structure with walls and a roof. </a:t>
                      </a:r>
                    </a:p>
                    <a:p>
                      <a:pPr fontAlgn="t"/>
                      <a:r>
                        <a:rPr lang="en-GB" sz="1200" b="1" i="0" dirty="0">
                          <a:effectLst/>
                          <a:latin typeface="HfW precursive" panose="00000500000000000000" pitchFamily="2" charset="0"/>
                        </a:rPr>
                        <a:t>Shape</a:t>
                      </a:r>
                      <a:r>
                        <a:rPr lang="en-GB" sz="1200" b="0" i="0" dirty="0">
                          <a:effectLst/>
                          <a:latin typeface="HfW precursive" panose="00000500000000000000" pitchFamily="2" charset="0"/>
                        </a:rPr>
                        <a:t> – a flat figure such as a square, circle, rectangle or triangle. </a:t>
                      </a:r>
                    </a:p>
                    <a:p>
                      <a:pPr fontAlgn="t"/>
                      <a:r>
                        <a:rPr lang="en-GB" sz="1200" b="1" i="0" dirty="0">
                          <a:effectLst/>
                          <a:latin typeface="HfW precursive" panose="00000500000000000000" pitchFamily="2" charset="0"/>
                        </a:rPr>
                        <a:t>Pattern</a:t>
                      </a:r>
                      <a:r>
                        <a:rPr lang="en-GB" sz="1200" b="0" i="0" dirty="0">
                          <a:effectLst/>
                          <a:latin typeface="HfW precursive" panose="00000500000000000000" pitchFamily="2" charset="0"/>
                        </a:rPr>
                        <a:t> – a design that repeats. </a:t>
                      </a:r>
                    </a:p>
                    <a:p>
                      <a:pPr fontAlgn="t"/>
                      <a:r>
                        <a:rPr lang="en-GB" sz="1200" b="1" i="0" dirty="0">
                          <a:effectLst/>
                          <a:latin typeface="HfW precursive" panose="00000500000000000000" pitchFamily="2" charset="0"/>
                        </a:rPr>
                        <a:t>Line</a:t>
                      </a:r>
                      <a:r>
                        <a:rPr lang="en-GB" sz="1200" b="0" i="0" dirty="0">
                          <a:effectLst/>
                          <a:latin typeface="HfW precursive" panose="00000500000000000000" pitchFamily="2" charset="0"/>
                        </a:rPr>
                        <a:t> – a mark that can be straight, curved, zigzag or wavy. </a:t>
                      </a:r>
                    </a:p>
                    <a:p>
                      <a:pPr fontAlgn="t"/>
                      <a:r>
                        <a:rPr lang="en-GB" sz="1200" b="1" i="0" dirty="0">
                          <a:effectLst/>
                          <a:latin typeface="HfW precursive" panose="00000500000000000000" pitchFamily="2" charset="0"/>
                        </a:rPr>
                        <a:t>Architect</a:t>
                      </a:r>
                      <a:r>
                        <a:rPr lang="en-GB" sz="1200" b="0" i="0" dirty="0">
                          <a:effectLst/>
                          <a:latin typeface="HfW precursive" panose="00000500000000000000" pitchFamily="2" charset="0"/>
                        </a:rPr>
                        <a:t> – a person who designs buildings. </a:t>
                      </a:r>
                    </a:p>
                    <a:p>
                      <a:pPr fontAlgn="t"/>
                      <a:r>
                        <a:rPr lang="en-GB" sz="1200" b="1" i="0" dirty="0">
                          <a:effectLst/>
                          <a:latin typeface="HfW precursive" panose="00000500000000000000" pitchFamily="2" charset="0"/>
                        </a:rPr>
                        <a:t>Feature</a:t>
                      </a:r>
                      <a:r>
                        <a:rPr lang="en-GB" sz="1200" b="0" i="0" dirty="0">
                          <a:effectLst/>
                          <a:latin typeface="HfW precursive" panose="00000500000000000000" pitchFamily="2" charset="0"/>
                        </a:rPr>
                        <a:t> – an important part of a building. </a:t>
                      </a:r>
                    </a:p>
                    <a:p>
                      <a:pPr fontAlgn="t"/>
                      <a:r>
                        <a:rPr lang="en-GB" sz="1200" b="1" i="0" dirty="0">
                          <a:effectLst/>
                          <a:latin typeface="HfW precursive" panose="00000500000000000000" pitchFamily="2" charset="0"/>
                        </a:rPr>
                        <a:t>Viewfinder</a:t>
                      </a:r>
                      <a:r>
                        <a:rPr lang="en-GB" sz="1200" b="0" i="0" dirty="0">
                          <a:effectLst/>
                          <a:latin typeface="HfW precursive" panose="00000500000000000000" pitchFamily="2" charset="0"/>
                        </a:rPr>
                        <a:t> – a frame used to focus on a small section of an image. </a:t>
                      </a:r>
                    </a:p>
                    <a:p>
                      <a:pPr fontAlgn="t"/>
                      <a:r>
                        <a:rPr lang="en-GB" sz="1200" b="1" i="0" dirty="0">
                          <a:effectLst/>
                          <a:latin typeface="HfW precursive" panose="00000500000000000000" pitchFamily="2" charset="0"/>
                        </a:rPr>
                        <a:t>Texture</a:t>
                      </a:r>
                      <a:r>
                        <a:rPr lang="en-GB" sz="1200" b="0" i="0" dirty="0">
                          <a:effectLst/>
                          <a:latin typeface="HfW precursive" panose="00000500000000000000" pitchFamily="2" charset="0"/>
                        </a:rPr>
                        <a:t> – how a surface feels or looks. </a:t>
                      </a:r>
                    </a:p>
                    <a:p>
                      <a:pPr fontAlgn="t"/>
                      <a:r>
                        <a:rPr lang="en-GB" sz="1200" b="1" i="0" dirty="0">
                          <a:effectLst/>
                          <a:latin typeface="HfW precursive" panose="00000500000000000000" pitchFamily="2" charset="0"/>
                        </a:rPr>
                        <a:t>Rubbing</a:t>
                      </a:r>
                      <a:r>
                        <a:rPr lang="en-GB" sz="1200" b="0" i="0" dirty="0">
                          <a:effectLst/>
                          <a:latin typeface="HfW precursive" panose="00000500000000000000" pitchFamily="2" charset="0"/>
                        </a:rPr>
                        <a:t> – a copy of a textured surface made using paper and wax crayon. </a:t>
                      </a:r>
                    </a:p>
                    <a:p>
                      <a:pPr fontAlgn="t"/>
                      <a:r>
                        <a:rPr lang="en-GB" sz="1200" b="1" i="0" dirty="0">
                          <a:effectLst/>
                          <a:latin typeface="HfW precursive" panose="00000500000000000000" pitchFamily="2" charset="0"/>
                        </a:rPr>
                        <a:t>Mural</a:t>
                      </a:r>
                      <a:r>
                        <a:rPr lang="en-GB" sz="1200" b="0" i="0" dirty="0">
                          <a:effectLst/>
                          <a:latin typeface="HfW precursive" panose="00000500000000000000" pitchFamily="2" charset="0"/>
                        </a:rPr>
                        <a:t> – a large piece of artwork. </a:t>
                      </a:r>
                    </a:p>
                    <a:p>
                      <a:pPr fontAlgn="t"/>
                      <a:r>
                        <a:rPr lang="en-GB" sz="1200" b="1" i="0" dirty="0">
                          <a:effectLst/>
                          <a:latin typeface="HfW precursive" panose="00000500000000000000" pitchFamily="2" charset="0"/>
                        </a:rPr>
                        <a:t>Tile</a:t>
                      </a:r>
                      <a:r>
                        <a:rPr lang="en-GB" sz="1200" b="0" i="0" dirty="0">
                          <a:effectLst/>
                          <a:latin typeface="HfW precursive" panose="00000500000000000000" pitchFamily="2" charset="0"/>
                        </a:rPr>
                        <a:t> – a small section that can be part of a larger artwork. </a:t>
                      </a:r>
                    </a:p>
                    <a:p>
                      <a:pPr fontAlgn="t"/>
                      <a:r>
                        <a:rPr lang="en-GB" sz="1200" b="1" i="0" dirty="0">
                          <a:effectLst/>
                          <a:latin typeface="HfW precursive" panose="00000500000000000000" pitchFamily="2" charset="0"/>
                        </a:rPr>
                        <a:t>Clay</a:t>
                      </a:r>
                      <a:r>
                        <a:rPr lang="en-GB" sz="1200" b="0" i="0" dirty="0">
                          <a:effectLst/>
                          <a:latin typeface="HfW precursive" panose="00000500000000000000" pitchFamily="2" charset="0"/>
                        </a:rPr>
                        <a:t> – a natural material used for modelling and sculpting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fontAlgn="t"/>
                      <a:r>
                        <a:rPr lang="en-GB" sz="1200" b="0" i="0" dirty="0">
                          <a:effectLst/>
                          <a:latin typeface="HfW precursive" panose="00000500000000000000" pitchFamily="2" charset="0"/>
                        </a:rPr>
                        <a:t>Buildings are made from different shapes. </a:t>
                      </a:r>
                    </a:p>
                    <a:p>
                      <a:pPr fontAlgn="t"/>
                      <a:r>
                        <a:rPr lang="en-GB" sz="1200" b="0" i="0" dirty="0">
                          <a:effectLst/>
                          <a:latin typeface="HfW precursive" panose="00000500000000000000" pitchFamily="2" charset="0"/>
                        </a:rPr>
                        <a:t>Shapes can be found in windows, doors, roofs and walls. </a:t>
                      </a:r>
                    </a:p>
                    <a:p>
                      <a:pPr fontAlgn="t"/>
                      <a:r>
                        <a:rPr lang="en-GB" sz="1200" b="0" i="0" dirty="0">
                          <a:effectLst/>
                          <a:latin typeface="HfW precursive" panose="00000500000000000000" pitchFamily="2" charset="0"/>
                        </a:rPr>
                        <a:t>Buildings have different purposes such as homes, schools, libraries and places of worship. </a:t>
                      </a:r>
                    </a:p>
                    <a:p>
                      <a:pPr fontAlgn="t"/>
                      <a:r>
                        <a:rPr lang="en-GB" sz="1200" b="0" i="0" dirty="0">
                          <a:effectLst/>
                          <a:latin typeface="HfW precursive" panose="00000500000000000000" pitchFamily="2" charset="0"/>
                        </a:rPr>
                        <a:t>Buildings from different countries and time periods can look different. </a:t>
                      </a:r>
                    </a:p>
                    <a:p>
                      <a:pPr fontAlgn="t"/>
                      <a:r>
                        <a:rPr lang="en-GB" sz="1200" b="0" i="0" dirty="0">
                          <a:effectLst/>
                          <a:latin typeface="HfW precursive" panose="00000500000000000000" pitchFamily="2" charset="0"/>
                        </a:rPr>
                        <a:t>Architects design buildings. They think about what buildings are used for. </a:t>
                      </a:r>
                    </a:p>
                    <a:p>
                      <a:pPr fontAlgn="t"/>
                      <a:r>
                        <a:rPr lang="en-GB" sz="1200" b="0" i="0" dirty="0">
                          <a:effectLst/>
                          <a:latin typeface="HfW precursive" panose="00000500000000000000" pitchFamily="2" charset="0"/>
                        </a:rPr>
                        <a:t>Buildings often contain repeating patterns and lines. </a:t>
                      </a:r>
                    </a:p>
                    <a:p>
                      <a:pPr fontAlgn="t"/>
                      <a:r>
                        <a:rPr lang="en-GB" sz="1200" b="0" i="0" dirty="0">
                          <a:effectLst/>
                          <a:latin typeface="HfW precursive" panose="00000500000000000000" pitchFamily="2" charset="0"/>
                        </a:rPr>
                        <a:t>We can use a viewfinder to closely study features of a building.</a:t>
                      </a:r>
                    </a:p>
                    <a:p>
                      <a:pPr fontAlgn="t"/>
                      <a:r>
                        <a:rPr lang="en-GB" sz="1200" b="0" i="0" dirty="0">
                          <a:effectLst/>
                          <a:latin typeface="HfW precursive" panose="00000500000000000000" pitchFamily="2" charset="0"/>
                        </a:rPr>
                        <a:t>We can collect patterns by making wax rubbings from textured surfaces. </a:t>
                      </a:r>
                    </a:p>
                    <a:p>
                      <a:pPr fontAlgn="t"/>
                      <a:r>
                        <a:rPr lang="en-GB" sz="1200" b="0" i="0" dirty="0">
                          <a:effectLst/>
                          <a:latin typeface="HfW precursive" panose="00000500000000000000" pitchFamily="2" charset="0"/>
                        </a:rPr>
                        <a:t>Artists use patterns, shapes and textures to create artwork inspired by buildings. Clay can be shaped, pressed and carved to create decorative tiles. </a:t>
                      </a:r>
                    </a:p>
                    <a:p>
                      <a:pPr fontAlgn="t"/>
                      <a:r>
                        <a:rPr lang="en-GB" sz="1200" b="0" i="0" dirty="0">
                          <a:effectLst/>
                          <a:latin typeface="HfW precursive" panose="00000500000000000000" pitchFamily="2" charset="0"/>
                        </a:rPr>
                        <a:t>Individual tiles can be joined together to create a mural.</a:t>
                      </a: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DFED"/>
                    </a:solidFill>
                  </a:tcPr>
                </a:tc>
                <a:tc>
                  <a:txBody>
                    <a:bodyPr/>
                    <a:lstStyle/>
                    <a:p>
                      <a:pPr lvl="0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To use a range of materials creatively to design and make products.</a:t>
                      </a:r>
                    </a:p>
                    <a:p>
                      <a:pPr lvl="0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To use drawing to develop and share their ideas, experiences and imagination.</a:t>
                      </a:r>
                    </a:p>
                    <a:p>
                      <a:pPr lvl="0"/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To use painting to develop and share their ideas, experiences and imagination.</a:t>
                      </a:r>
                    </a:p>
                    <a:p>
                      <a:r>
                        <a:rPr lang="en-GB" sz="1200" kern="1200" dirty="0">
                          <a:solidFill>
                            <a:schemeClr val="dk1"/>
                          </a:solidFill>
                          <a:effectLst/>
                          <a:latin typeface="HfW precursive" panose="00000500000000000000" pitchFamily="2" charset="0"/>
                          <a:ea typeface="+mn-ea"/>
                          <a:cs typeface="+mn-cs"/>
                        </a:rPr>
                        <a:t>To develop a wide range of art and design techniques in using colour, pattern, texture, line, shape, form and space.</a:t>
                      </a:r>
                      <a:endParaRPr lang="en-GB" sz="12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1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100" dirty="0">
                        <a:latin typeface="HfW precursive" panose="00000500000000000000" pitchFamily="2" charset="0"/>
                      </a:endParaRPr>
                    </a:p>
                    <a:p>
                      <a:pPr lvl="0"/>
                      <a:endParaRPr lang="en-GB" sz="1100" dirty="0">
                        <a:latin typeface="HfW precursive" panose="00000500000000000000" pitchFamily="2" charset="0"/>
                      </a:endParaRPr>
                    </a:p>
                  </a:txBody>
                  <a:tcPr marT="45728" marB="4572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pic>
        <p:nvPicPr>
          <p:cNvPr id="10" name="Picture 9">
            <a:extLst>
              <a:ext uri="{FF2B5EF4-FFF2-40B4-BE49-F238E27FC236}">
                <a16:creationId xmlns:a16="http://schemas.microsoft.com/office/drawing/2014/main" id="{41ED8E30-90FB-4E52-BE65-842497EB28F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10477901" y="4359985"/>
            <a:ext cx="1367598" cy="1713970"/>
          </a:xfrm>
          <a:prstGeom prst="rect">
            <a:avLst/>
          </a:prstGeom>
        </p:spPr>
      </p:pic>
      <p:grpSp>
        <p:nvGrpSpPr>
          <p:cNvPr id="11" name="object 11">
            <a:extLst>
              <a:ext uri="{FF2B5EF4-FFF2-40B4-BE49-F238E27FC236}">
                <a16:creationId xmlns:a16="http://schemas.microsoft.com/office/drawing/2014/main" id="{886F4E01-E070-4830-903A-1C6C6E60D53C}"/>
              </a:ext>
            </a:extLst>
          </p:cNvPr>
          <p:cNvGrpSpPr/>
          <p:nvPr/>
        </p:nvGrpSpPr>
        <p:grpSpPr>
          <a:xfrm>
            <a:off x="3141132" y="4651787"/>
            <a:ext cx="1498601" cy="1579680"/>
            <a:chOff x="321108" y="404050"/>
            <a:chExt cx="10174971" cy="10103389"/>
          </a:xfrm>
        </p:grpSpPr>
        <p:pic>
          <p:nvPicPr>
            <p:cNvPr id="12" name="object 12">
              <a:extLst>
                <a:ext uri="{FF2B5EF4-FFF2-40B4-BE49-F238E27FC236}">
                  <a16:creationId xmlns:a16="http://schemas.microsoft.com/office/drawing/2014/main" id="{44D33D7E-5955-4DDE-8A92-C525F2576E57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14389" y="697329"/>
              <a:ext cx="5217160" cy="8331317"/>
            </a:xfrm>
            <a:prstGeom prst="rect">
              <a:avLst/>
            </a:prstGeom>
          </p:spPr>
        </p:pic>
        <p:pic>
          <p:nvPicPr>
            <p:cNvPr id="13" name="object 13">
              <a:extLst>
                <a:ext uri="{FF2B5EF4-FFF2-40B4-BE49-F238E27FC236}">
                  <a16:creationId xmlns:a16="http://schemas.microsoft.com/office/drawing/2014/main" id="{3235970C-D28D-4581-80A0-A65184A6B8AB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21108" y="404050"/>
              <a:ext cx="5814189" cy="8938821"/>
            </a:xfrm>
            <a:prstGeom prst="rect">
              <a:avLst/>
            </a:prstGeom>
          </p:spPr>
        </p:pic>
        <p:pic>
          <p:nvPicPr>
            <p:cNvPr id="14" name="object 14">
              <a:extLst>
                <a:ext uri="{FF2B5EF4-FFF2-40B4-BE49-F238E27FC236}">
                  <a16:creationId xmlns:a16="http://schemas.microsoft.com/office/drawing/2014/main" id="{898EB35B-D831-48CD-8952-5A52A13840EE}"/>
                </a:ext>
              </a:extLst>
            </p:cNvPr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5093101" y="2109789"/>
              <a:ext cx="5099321" cy="8078926"/>
            </a:xfrm>
            <a:prstGeom prst="rect">
              <a:avLst/>
            </a:prstGeom>
          </p:spPr>
        </p:pic>
        <p:pic>
          <p:nvPicPr>
            <p:cNvPr id="15" name="object 15">
              <a:extLst>
                <a:ext uri="{FF2B5EF4-FFF2-40B4-BE49-F238E27FC236}">
                  <a16:creationId xmlns:a16="http://schemas.microsoft.com/office/drawing/2014/main" id="{00DB3AF5-B828-42FF-826D-886A7848916A}"/>
                </a:ext>
              </a:extLst>
            </p:cNvPr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799918" y="1816605"/>
              <a:ext cx="5696161" cy="8690834"/>
            </a:xfrm>
            <a:prstGeom prst="rect">
              <a:avLst/>
            </a:prstGeom>
          </p:spPr>
        </p:pic>
      </p:grpSp>
      <p:pic>
        <p:nvPicPr>
          <p:cNvPr id="16" name="object 2">
            <a:extLst>
              <a:ext uri="{FF2B5EF4-FFF2-40B4-BE49-F238E27FC236}">
                <a16:creationId xmlns:a16="http://schemas.microsoft.com/office/drawing/2014/main" id="{FDBB24C9-8797-4E3A-AE1D-40EC6C54BC9F}"/>
              </a:ext>
            </a:extLst>
          </p:cNvPr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866001" y="4774925"/>
            <a:ext cx="1557498" cy="15337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7704552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351</Words>
  <Application>Microsoft Office PowerPoint</Application>
  <PresentationFormat>Widescreen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HfW precursive</vt:lpstr>
      <vt:lpstr>Office Theme</vt:lpstr>
      <vt:lpstr>Buildings and Lines: KS1 Knowledge Organiser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Loukia Antounas</dc:creator>
  <cp:lastModifiedBy>Loukia Antounas</cp:lastModifiedBy>
  <cp:revision>15</cp:revision>
  <dcterms:created xsi:type="dcterms:W3CDTF">2023-10-20T07:46:14Z</dcterms:created>
  <dcterms:modified xsi:type="dcterms:W3CDTF">2026-07-09T14:53:50Z</dcterms:modified>
</cp:coreProperties>
</file>