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1770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285373-94BC-4410-86BB-25DCFE8919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5866A7-38F4-42C5-BC7A-D12176B8E3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53F75E-1884-4890-84D7-AC0B9CFE0C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FF7F89-A35C-4C72-88AC-41BEF4147E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196876-30FE-4E42-B2D4-54C916A088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0595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6D0C19-33AF-46D2-A8EE-8AD33E9AFF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98A509-034B-4DD7-BAAB-7611FEE972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4EF129-1DB1-427F-9D98-BC5484A241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5B883C-F327-4D21-AA5D-C3BDD71A71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9F44FC-20CB-49C1-9B4A-2218E6A841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589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875677-E979-45BD-9EFB-D9E3471FE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349CE5-03A5-4676-9D6D-6F516A631C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95FD6E-7E53-41C1-805E-089E11C250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99049B-339A-4BB1-8A83-B527DF6D68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3007AC-AD32-4B5B-8DB3-537624C56E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7801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A3C15-912A-4CAC-A44A-4D75AEA0C1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A4FE91-5B22-43E8-AC16-C11345BA79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E08E36-F6D3-423B-A63F-23E767F893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9DDA33-EA91-4BBA-BEFB-9324A8C96D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021612-96E4-4D02-832E-9B74AF2D62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FAE862-D248-4754-BE92-141DB9F56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02666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0C9F37-736D-450D-A008-9230AAA072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5EED94-F8D1-4E8A-B30F-35049E7072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1CD1E5-3440-4853-A1DF-30C9E62052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B00E436-676B-4F7C-BC6A-30304678FD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65CCA78-F389-49A3-B62C-6AB6EB14460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1D7430E-922C-4DA1-A303-DB1B97EB58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766CF68-11F3-4875-99DC-8EA4CD65E3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FD83473-FEEE-45CA-A693-5F82554172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40953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661317-E070-4752-90A0-BB6882AEAD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479877C-9265-4574-8942-71AB7A38A3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3F6D47-A81A-4CA7-A3A1-E76E4B5761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88D76D0-DD91-43E0-A609-919CE1A113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776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340A90B-A119-4041-8C57-AAD495A181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2F2B16F-FB3B-4CB5-982E-CF118CC365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728023-6BC1-47DC-B680-5094CB4528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9520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ED29AA-3060-452F-8D0C-7A237D3650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E3D34D-6AED-40EB-B369-BDC0D4A3CE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6CAE11-D74F-4A1B-BC52-36AB9AB960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60F54C-77FA-41E1-B2B5-A7AB4CD08F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98B5BA-73D1-400D-A71A-36D0287640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0995F6-3010-416C-8831-4F5F39DEEB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795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92552C-26CC-44F5-97FA-31CF9CECB2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F9AB579-F00B-4E82-BB81-EDFDF059B6F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3358AD-2DC4-4908-85BB-478D61E332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E50957-646A-46F3-A816-6A46F3F9E2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9897F9-3E36-41B1-9855-2E3F1D113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75DF7B-16B2-45A3-BBCF-F75BC9B4BD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8824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5D6CC8-2A11-4750-90E0-7C40C0C67A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8E1E2E-684E-4BEF-A68B-F9694F7DAE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ACE010-E54E-4933-95E3-39BB6D99E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4BE8C7-2B91-4A73-8E1F-CB9309266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80DDA5-80A8-4F3B-8295-7980475016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27770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D333926-169D-459A-AA38-B0175824B4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F6C6C4D-6829-4946-ADA2-E8331B41A31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C129BB-45AE-4FCB-AE2D-9B1C0B0D2C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623ED7-8FA6-4D12-8A66-AA9FCF4D3B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EEC4F2-D1DD-4A43-B41A-C80C384508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76049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D13357E-557A-4A1F-80D9-BF6E7D828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0B244E-51F9-4CFF-949B-D8792E400B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BD7FF-F0F3-45AA-8A9B-8E5A5FB604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EF96F3-7A1B-4E0A-8946-6B8E0FAE72C4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8F7B3E-7035-4283-8BE3-C2EEF23A7F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597D6C-4129-46DF-B99B-5FA7CAF7A6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6962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 txBox="1">
            <a:spLocks noGrp="1" noChangeArrowheads="1"/>
          </p:cNvSpPr>
          <p:nvPr>
            <p:ph type="title"/>
          </p:nvPr>
        </p:nvSpPr>
        <p:spPr>
          <a:xfrm>
            <a:off x="127000" y="57151"/>
            <a:ext cx="11878733" cy="492125"/>
          </a:xfrm>
        </p:spPr>
        <p:txBody>
          <a:bodyPr anchorCtr="1">
            <a:noAutofit/>
          </a:bodyPr>
          <a:lstStyle/>
          <a:p>
            <a:pPr algn="ctr" eaLnBrk="1" hangingPunct="1"/>
            <a:r>
              <a:rPr lang="en-GB" altLang="en-US" sz="2800" b="1" dirty="0">
                <a:solidFill>
                  <a:srgbClr val="00B0F0"/>
                </a:solidFill>
                <a:latin typeface="HfW precursive" panose="00000500000000000000" pitchFamily="2" charset="0"/>
              </a:rPr>
              <a:t>Textiles sewing, </a:t>
            </a:r>
            <a:r>
              <a:rPr lang="en-GB" altLang="en-US" sz="1800" b="1" dirty="0">
                <a:solidFill>
                  <a:srgbClr val="00B0F0"/>
                </a:solidFill>
                <a:latin typeface="HfW precursive" panose="00000500000000000000" pitchFamily="2" charset="0"/>
              </a:rPr>
              <a:t>Christmas decorations</a:t>
            </a:r>
            <a:r>
              <a:rPr lang="en-GB" altLang="en-US" sz="2800" b="1" dirty="0">
                <a:solidFill>
                  <a:srgbClr val="00B0F0"/>
                </a:solidFill>
                <a:latin typeface="HfW precursive" panose="00000500000000000000" pitchFamily="2" charset="0"/>
              </a:rPr>
              <a:t>: KS1 Knowledge Organiser</a:t>
            </a:r>
          </a:p>
        </p:txBody>
      </p:sp>
      <p:graphicFrame>
        <p:nvGraphicFramePr>
          <p:cNvPr id="3" name="Content Placeholder 3">
            <a:extLst>
              <a:ext uri="{FF2B5EF4-FFF2-40B4-BE49-F238E27FC236}">
                <a16:creationId xmlns:a16="http://schemas.microsoft.com/office/drawing/2014/main" id="{C3637747-C5B9-4583-8E05-02EAFC898A4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6609112"/>
              </p:ext>
            </p:extLst>
          </p:nvPr>
        </p:nvGraphicFramePr>
        <p:xfrm>
          <a:off x="838200" y="549278"/>
          <a:ext cx="11082868" cy="573922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329267">
                  <a:extLst>
                    <a:ext uri="{9D8B030D-6E8A-4147-A177-3AD203B41FA5}">
                      <a16:colId xmlns:a16="http://schemas.microsoft.com/office/drawing/2014/main" val="2856023917"/>
                    </a:ext>
                  </a:extLst>
                </a:gridCol>
                <a:gridCol w="1337733">
                  <a:extLst>
                    <a:ext uri="{9D8B030D-6E8A-4147-A177-3AD203B41FA5}">
                      <a16:colId xmlns:a16="http://schemas.microsoft.com/office/drawing/2014/main" val="2110139800"/>
                    </a:ext>
                  </a:extLst>
                </a:gridCol>
                <a:gridCol w="4360333">
                  <a:extLst>
                    <a:ext uri="{9D8B030D-6E8A-4147-A177-3AD203B41FA5}">
                      <a16:colId xmlns:a16="http://schemas.microsoft.com/office/drawing/2014/main" val="3283858985"/>
                    </a:ext>
                  </a:extLst>
                </a:gridCol>
                <a:gridCol w="4055535">
                  <a:extLst>
                    <a:ext uri="{9D8B030D-6E8A-4147-A177-3AD203B41FA5}">
                      <a16:colId xmlns:a16="http://schemas.microsoft.com/office/drawing/2014/main" val="1262213171"/>
                    </a:ext>
                  </a:extLst>
                </a:gridCol>
              </a:tblGrid>
              <a:tr h="525343">
                <a:tc gridSpan="2">
                  <a:txBody>
                    <a:bodyPr/>
                    <a:lstStyle/>
                    <a:p>
                      <a:pPr lvl="0"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Subject Specific Vocabulary</a:t>
                      </a:r>
                    </a:p>
                  </a:txBody>
                  <a:tcPr marT="45728" marB="45728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 dirty="0">
                        <a:solidFill>
                          <a:schemeClr val="bg1"/>
                        </a:solidFill>
                        <a:latin typeface="HfW precursive" panose="00000500000000000000" pitchFamily="2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Sticky Knowledge</a:t>
                      </a:r>
                      <a:endParaRPr lang="en-GB" sz="120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Key skills</a:t>
                      </a:r>
                    </a:p>
                  </a:txBody>
                  <a:tcPr marT="45728" marB="45728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4839317"/>
                  </a:ext>
                </a:extLst>
              </a:tr>
              <a:tr h="656972">
                <a:tc>
                  <a:txBody>
                    <a:bodyPr/>
                    <a:lstStyle/>
                    <a:p>
                      <a:pPr lvl="0"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Textiles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Felt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6">
                  <a:txBody>
                    <a:bodyPr/>
                    <a:lstStyle/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r>
                        <a:rPr lang="en-GB" sz="1200" dirty="0">
                          <a:latin typeface="HfW precursive" panose="00000500000000000000" pitchFamily="2" charset="0"/>
                        </a:rPr>
                        <a:t>I understand how simple 3-D textile products are made.</a:t>
                      </a: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endParaRPr lang="en-GB" sz="1200" dirty="0">
                        <a:latin typeface="HfW precursive" panose="00000500000000000000" pitchFamily="2" charset="0"/>
                      </a:endParaRP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r>
                        <a:rPr lang="en-GB" sz="1200" dirty="0">
                          <a:latin typeface="HfW precursive" panose="00000500000000000000" pitchFamily="2" charset="0"/>
                        </a:rPr>
                        <a:t>Using a template to create two identical shapes .</a:t>
                      </a: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endParaRPr lang="en-GB" sz="1200" dirty="0">
                        <a:latin typeface="HfW precursive" panose="00000500000000000000" pitchFamily="2" charset="0"/>
                      </a:endParaRP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r>
                        <a:rPr lang="en-GB" sz="1200" dirty="0">
                          <a:latin typeface="HfW precursive" panose="00000500000000000000" pitchFamily="2" charset="0"/>
                        </a:rPr>
                        <a:t>I understand how to join fabrics using different techniques </a:t>
                      </a:r>
                      <a:r>
                        <a:rPr lang="en-GB" sz="1200" dirty="0" err="1">
                          <a:latin typeface="HfW precursive" panose="00000500000000000000" pitchFamily="2" charset="0"/>
                        </a:rPr>
                        <a:t>eg</a:t>
                      </a:r>
                      <a:r>
                        <a:rPr lang="en-GB" sz="1200" dirty="0">
                          <a:latin typeface="HfW precursive" panose="00000500000000000000" pitchFamily="2" charset="0"/>
                        </a:rPr>
                        <a:t> running stitch, glue, running-stitch, stapling.</a:t>
                      </a: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endParaRPr lang="en-GB" sz="1200" dirty="0">
                        <a:latin typeface="HfW precursive" panose="00000500000000000000" pitchFamily="2" charset="0"/>
                      </a:endParaRP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r>
                        <a:rPr lang="en-GB" sz="1200" dirty="0">
                          <a:latin typeface="HfW precursive" panose="00000500000000000000" pitchFamily="2" charset="0"/>
                        </a:rPr>
                        <a:t>I know that fabric Christmas decorations come in different shapes and sizes and are made in different ways.</a:t>
                      </a: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endParaRPr lang="en-GB" sz="1200" dirty="0">
                        <a:latin typeface="HfW precursive" panose="00000500000000000000" pitchFamily="2" charset="0"/>
                      </a:endParaRP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r>
                        <a:rPr lang="en-GB" sz="1200" dirty="0">
                          <a:latin typeface="HfW precursive" panose="00000500000000000000" pitchFamily="2" charset="0"/>
                        </a:rPr>
                        <a:t>I know what a template is.</a:t>
                      </a: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endParaRPr lang="en-GB" sz="12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r>
                        <a:rPr lang="en-GB" sz="1200" dirty="0">
                          <a:latin typeface="HfW precursive" panose="00000500000000000000" pitchFamily="2" charset="0"/>
                        </a:rPr>
                        <a:t>Different materials have different properties (characteristics) which make them good for different purposes. For example, cotton is soft, polyester is durable, and PUL is waterproof.</a:t>
                      </a: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endParaRPr lang="en-GB" sz="12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r>
                        <a:rPr lang="en-GB" sz="1200" dirty="0">
                          <a:latin typeface="HfW precursive" panose="00000500000000000000" pitchFamily="2" charset="0"/>
                        </a:rPr>
                        <a:t>Textiles are used to make clothing, sheets, towels, linen, carpets, rugs and a wide variety of other products.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6">
                  <a:txBody>
                    <a:bodyPr/>
                    <a:lstStyle/>
                    <a:p>
                      <a:pPr lvl="0"/>
                      <a:r>
                        <a:rPr lang="en-GB" sz="1200" b="1" dirty="0">
                          <a:latin typeface="HfW precursive" panose="00000500000000000000" pitchFamily="2" charset="0"/>
                        </a:rPr>
                        <a:t>Design</a:t>
                      </a:r>
                      <a:r>
                        <a:rPr lang="en-GB" sz="1200" dirty="0">
                          <a:latin typeface="HfW precursive" panose="00000500000000000000" pitchFamily="2" charset="0"/>
                        </a:rPr>
                        <a:t> - I know how to design appealing products for a particular user based on simple design criteria - I know how to generate initial ideas and design criteria through own experiences - I know how to develop and communicate these ideas through talk and drawings and mock ups where relevant.</a:t>
                      </a:r>
                    </a:p>
                    <a:p>
                      <a:pPr lvl="0"/>
                      <a:endParaRPr lang="en-GB" sz="1200" b="1" dirty="0">
                        <a:latin typeface="HfW precursive" panose="00000500000000000000" pitchFamily="2" charset="0"/>
                      </a:endParaRPr>
                    </a:p>
                    <a:p>
                      <a:pPr lvl="0"/>
                      <a:r>
                        <a:rPr lang="en-GB" sz="1200" b="1" dirty="0">
                          <a:latin typeface="HfW precursive" panose="00000500000000000000" pitchFamily="2" charset="0"/>
                        </a:rPr>
                        <a:t>Make</a:t>
                      </a:r>
                      <a:r>
                        <a:rPr lang="en-GB" sz="1200" dirty="0">
                          <a:latin typeface="HfW precursive" panose="00000500000000000000" pitchFamily="2" charset="0"/>
                        </a:rPr>
                        <a:t> - I know how to select and use simple utensils, tolls and equipment to perform a job </a:t>
                      </a:r>
                      <a:r>
                        <a:rPr lang="en-GB" sz="1200" dirty="0" err="1">
                          <a:latin typeface="HfW precursive" panose="00000500000000000000" pitchFamily="2" charset="0"/>
                        </a:rPr>
                        <a:t>eg</a:t>
                      </a:r>
                      <a:r>
                        <a:rPr lang="en-GB" sz="1200" dirty="0">
                          <a:latin typeface="HfW precursive" panose="00000500000000000000" pitchFamily="2" charset="0"/>
                        </a:rPr>
                        <a:t> cut, slides, chop safely, mark out, cut, join and finish - I know how to select a range of ingredients and materials according to their characteristics to create a chosen product. </a:t>
                      </a:r>
                    </a:p>
                    <a:p>
                      <a:pPr lvl="0"/>
                      <a:endParaRPr lang="en-GB" sz="1200" dirty="0">
                        <a:latin typeface="HfW precursive" panose="00000500000000000000" pitchFamily="2" charset="0"/>
                      </a:endParaRPr>
                    </a:p>
                    <a:p>
                      <a:pPr lvl="0"/>
                      <a:r>
                        <a:rPr lang="en-GB" sz="1200" b="1" dirty="0">
                          <a:latin typeface="HfW precursive" panose="00000500000000000000" pitchFamily="2" charset="0"/>
                        </a:rPr>
                        <a:t>Evaluate </a:t>
                      </a:r>
                      <a:r>
                        <a:rPr lang="en-GB" sz="1200" dirty="0">
                          <a:latin typeface="HfW precursive" panose="00000500000000000000" pitchFamily="2" charset="0"/>
                        </a:rPr>
                        <a:t>- I know how to explore and evaluate a range of products to determine the intended user’s preferences for the product - I know how to evaluate their ideas throughout and finished products against design criteria, including intended user and purpose - I know how explore different finishing techniques - I know how to create a basic running stitch - I can join components by gluing.</a:t>
                      </a:r>
                    </a:p>
                    <a:p>
                      <a:pPr lvl="0"/>
                      <a:endParaRPr lang="en-GB" sz="1200" dirty="0">
                        <a:latin typeface="HfW precursive" panose="00000500000000000000" pitchFamily="2" charset="0"/>
                      </a:endParaRPr>
                    </a:p>
                    <a:p>
                      <a:pPr lvl="0"/>
                      <a:endParaRPr lang="en-GB" sz="1200" dirty="0">
                        <a:latin typeface="HfW precursive" panose="00000500000000000000" pitchFamily="2" charset="0"/>
                      </a:endParaRPr>
                    </a:p>
                    <a:p>
                      <a:pPr lvl="0"/>
                      <a:endParaRPr lang="en-GB" sz="1200" dirty="0">
                        <a:latin typeface="HfW precursive" panose="00000500000000000000" pitchFamily="2" charset="0"/>
                      </a:endParaRPr>
                    </a:p>
                    <a:p>
                      <a:pPr lvl="0"/>
                      <a:endParaRPr lang="en-GB" sz="1200" dirty="0"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6972">
                <a:tc>
                  <a:txBody>
                    <a:bodyPr/>
                    <a:lstStyle/>
                    <a:p>
                      <a:pPr lvl="0" algn="ctr"/>
                      <a:r>
                        <a:rPr lang="en-GB" sz="1200" dirty="0" err="1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Binka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Glue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5685894"/>
                  </a:ext>
                </a:extLst>
              </a:tr>
              <a:tr h="656972">
                <a:tc>
                  <a:txBody>
                    <a:bodyPr/>
                    <a:lstStyle/>
                    <a:p>
                      <a:pPr lvl="0"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Cotton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Running stitch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719412"/>
                  </a:ext>
                </a:extLst>
              </a:tr>
              <a:tr h="656972">
                <a:tc>
                  <a:txBody>
                    <a:bodyPr/>
                    <a:lstStyle/>
                    <a:p>
                      <a:pPr lvl="0"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Needle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Evaluate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055902"/>
                  </a:ext>
                </a:extLst>
              </a:tr>
              <a:tr h="656972">
                <a:tc>
                  <a:txBody>
                    <a:bodyPr/>
                    <a:lstStyle/>
                    <a:p>
                      <a:pPr lvl="0"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Template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Sew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02839116"/>
                  </a:ext>
                </a:extLst>
              </a:tr>
              <a:tr h="1929022">
                <a:tc>
                  <a:txBody>
                    <a:bodyPr/>
                    <a:lstStyle/>
                    <a:p>
                      <a:pPr lvl="0"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Design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Thread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6433105"/>
                  </a:ext>
                </a:extLst>
              </a:tr>
            </a:tbl>
          </a:graphicData>
        </a:graphic>
      </p:graphicFrame>
      <p:sp>
        <p:nvSpPr>
          <p:cNvPr id="14415" name="TextBox 10"/>
          <p:cNvSpPr txBox="1">
            <a:spLocks noChangeArrowheads="1"/>
          </p:cNvSpPr>
          <p:nvPr/>
        </p:nvSpPr>
        <p:spPr bwMode="auto">
          <a:xfrm>
            <a:off x="8420100" y="2666786"/>
            <a:ext cx="19240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2400">
                <a:solidFill>
                  <a:srgbClr val="00000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en-US" altLang="en-US" sz="1400" b="1" dirty="0">
              <a:solidFill>
                <a:srgbClr val="7030A0"/>
              </a:solidFill>
              <a:latin typeface="HfW precursive" panose="00000500000000000000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C252893-D1B4-48DC-85DD-93D1C0EEA3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1" y="4894686"/>
            <a:ext cx="1367479" cy="1286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704552"/>
      </p:ext>
    </p:extLst>
  </p:cSld>
  <p:clrMapOvr>
    <a:masterClrMapping/>
  </p:clrMapOvr>
  <p:transition spd="slow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327</Words>
  <Application>Microsoft Office PowerPoint</Application>
  <PresentationFormat>Widescreen</PresentationFormat>
  <Paragraphs>37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HfW precursive</vt:lpstr>
      <vt:lpstr>Wingdings</vt:lpstr>
      <vt:lpstr>Office Theme</vt:lpstr>
      <vt:lpstr>Textiles sewing, Christmas decorations: KS1 Knowledge Organiser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Loukia Antounas</dc:creator>
  <cp:lastModifiedBy>Loukia Antounas</cp:lastModifiedBy>
  <cp:revision>14</cp:revision>
  <dcterms:created xsi:type="dcterms:W3CDTF">2023-10-20T07:46:14Z</dcterms:created>
  <dcterms:modified xsi:type="dcterms:W3CDTF">2026-03-05T16:51:32Z</dcterms:modified>
</cp:coreProperties>
</file>